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1" r:id="rId1"/>
  </p:sldMasterIdLst>
  <p:notesMasterIdLst>
    <p:notesMasterId r:id="rId65"/>
  </p:notesMasterIdLst>
  <p:handoutMasterIdLst>
    <p:handoutMasterId r:id="rId66"/>
  </p:handoutMasterIdLst>
  <p:sldIdLst>
    <p:sldId id="345" r:id="rId2"/>
    <p:sldId id="340" r:id="rId3"/>
    <p:sldId id="283" r:id="rId4"/>
    <p:sldId id="285" r:id="rId5"/>
    <p:sldId id="284" r:id="rId6"/>
    <p:sldId id="338" r:id="rId7"/>
    <p:sldId id="278" r:id="rId8"/>
    <p:sldId id="277" r:id="rId9"/>
    <p:sldId id="279" r:id="rId10"/>
    <p:sldId id="305" r:id="rId11"/>
    <p:sldId id="316" r:id="rId12"/>
    <p:sldId id="306" r:id="rId13"/>
    <p:sldId id="330" r:id="rId14"/>
    <p:sldId id="295" r:id="rId15"/>
    <p:sldId id="296" r:id="rId16"/>
    <p:sldId id="294" r:id="rId17"/>
    <p:sldId id="262" r:id="rId18"/>
    <p:sldId id="286" r:id="rId19"/>
    <p:sldId id="272" r:id="rId20"/>
    <p:sldId id="288" r:id="rId21"/>
    <p:sldId id="289" r:id="rId22"/>
    <p:sldId id="297" r:id="rId23"/>
    <p:sldId id="267" r:id="rId24"/>
    <p:sldId id="287" r:id="rId25"/>
    <p:sldId id="268" r:id="rId26"/>
    <p:sldId id="291" r:id="rId27"/>
    <p:sldId id="293" r:id="rId28"/>
    <p:sldId id="342" r:id="rId29"/>
    <p:sldId id="341" r:id="rId30"/>
    <p:sldId id="314" r:id="rId31"/>
    <p:sldId id="344" r:id="rId32"/>
    <p:sldId id="270" r:id="rId33"/>
    <p:sldId id="337" r:id="rId34"/>
    <p:sldId id="347" r:id="rId35"/>
    <p:sldId id="334" r:id="rId36"/>
    <p:sldId id="335" r:id="rId37"/>
    <p:sldId id="336" r:id="rId38"/>
    <p:sldId id="298" r:id="rId39"/>
    <p:sldId id="281" r:id="rId40"/>
    <p:sldId id="264" r:id="rId41"/>
    <p:sldId id="265" r:id="rId42"/>
    <p:sldId id="271" r:id="rId43"/>
    <p:sldId id="266" r:id="rId44"/>
    <p:sldId id="310" r:id="rId45"/>
    <p:sldId id="300" r:id="rId46"/>
    <p:sldId id="302" r:id="rId47"/>
    <p:sldId id="273" r:id="rId48"/>
    <p:sldId id="315" r:id="rId49"/>
    <p:sldId id="303" r:id="rId50"/>
    <p:sldId id="304" r:id="rId51"/>
    <p:sldId id="346" r:id="rId52"/>
    <p:sldId id="317" r:id="rId53"/>
    <p:sldId id="320" r:id="rId54"/>
    <p:sldId id="333" r:id="rId55"/>
    <p:sldId id="328" r:id="rId56"/>
    <p:sldId id="323" r:id="rId57"/>
    <p:sldId id="324" r:id="rId58"/>
    <p:sldId id="325" r:id="rId59"/>
    <p:sldId id="329" r:id="rId60"/>
    <p:sldId id="326" r:id="rId61"/>
    <p:sldId id="327" r:id="rId62"/>
    <p:sldId id="321" r:id="rId63"/>
    <p:sldId id="318"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87011" autoAdjust="0"/>
  </p:normalViewPr>
  <p:slideViewPr>
    <p:cSldViewPr>
      <p:cViewPr>
        <p:scale>
          <a:sx n="61" d="100"/>
          <a:sy n="61" d="100"/>
        </p:scale>
        <p:origin x="-1464" y="-72"/>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100" d="100"/>
        <a:sy n="100" d="100"/>
      </p:scale>
      <p:origin x="0" y="-1584"/>
    </p:cViewPr>
  </p:sorter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dirty="0">
              <a:latin typeface="Tahoma" panose="020B0604030504040204" pitchFamily="34" charset="0"/>
            </a:endParaRPr>
          </a:p>
        </p:txBody>
      </p:sp>
      <p:sp>
        <p:nvSpPr>
          <p:cNvPr id="184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Times New Roman" charset="0"/>
              </a:defRPr>
            </a:lvl1pPr>
          </a:lstStyle>
          <a:p>
            <a:pPr>
              <a:defRPr/>
            </a:pPr>
            <a:fld id="{E1D2CDD1-DCEF-4AB4-88A0-AA5A6D2548CC}" type="slidenum">
              <a:rPr lang="en-US">
                <a:latin typeface="Tahoma" panose="020B0604030504040204" pitchFamily="34" charset="0"/>
              </a:rPr>
              <a:pPr>
                <a:defRPr/>
              </a:pPr>
              <a:t>‹#›</a:t>
            </a:fld>
            <a:endParaRPr lang="en-US" dirty="0">
              <a:latin typeface="Tahoma" panose="020B0604030504040204" pitchFamily="34" charset="0"/>
            </a:endParaRPr>
          </a:p>
        </p:txBody>
      </p:sp>
    </p:spTree>
    <p:extLst>
      <p:ext uri="{BB962C8B-B14F-4D97-AF65-F5344CB8AC3E}">
        <p14:creationId xmlns:p14="http://schemas.microsoft.com/office/powerpoint/2010/main" val="208034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cs typeface="Times New Roman" charset="0"/>
              </a:defRPr>
            </a:lvl1pPr>
          </a:lstStyle>
          <a:p>
            <a:pPr>
              <a:defRPr/>
            </a:pPr>
            <a:endParaRPr lang="en-US" dirty="0"/>
          </a:p>
        </p:txBody>
      </p:sp>
      <p:sp>
        <p:nvSpPr>
          <p:cNvPr id="186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cs typeface="Times New Roman"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6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cs typeface="Times New Roman" charset="0"/>
              </a:defRPr>
            </a:lvl1pPr>
          </a:lstStyle>
          <a:p>
            <a:pPr>
              <a:defRPr/>
            </a:pPr>
            <a:endParaRPr lang="en-US" dirty="0"/>
          </a:p>
        </p:txBody>
      </p:sp>
      <p:sp>
        <p:nvSpPr>
          <p:cNvPr id="186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cs typeface="Times New Roman" charset="0"/>
              </a:defRPr>
            </a:lvl1pPr>
          </a:lstStyle>
          <a:p>
            <a:pPr>
              <a:defRPr/>
            </a:pPr>
            <a:fld id="{FF5E4038-216B-4D4A-BDF9-86507F179B38}" type="slidenum">
              <a:rPr lang="en-US" smtClean="0"/>
              <a:pPr>
                <a:defRPr/>
              </a:pPr>
              <a:t>‹#›</a:t>
            </a:fld>
            <a:endParaRPr lang="en-US" dirty="0"/>
          </a:p>
        </p:txBody>
      </p:sp>
    </p:spTree>
    <p:extLst>
      <p:ext uri="{BB962C8B-B14F-4D97-AF65-F5344CB8AC3E}">
        <p14:creationId xmlns:p14="http://schemas.microsoft.com/office/powerpoint/2010/main" val="421540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and illustrations used with permission from Mc Graw Hill Education</a:t>
            </a:r>
            <a:endParaRPr lang="en-US" dirty="0"/>
          </a:p>
        </p:txBody>
      </p:sp>
      <p:sp>
        <p:nvSpPr>
          <p:cNvPr id="4" name="Slide Number Placeholder 3"/>
          <p:cNvSpPr>
            <a:spLocks noGrp="1"/>
          </p:cNvSpPr>
          <p:nvPr>
            <p:ph type="sldNum" sz="quarter" idx="10"/>
          </p:nvPr>
        </p:nvSpPr>
        <p:spPr/>
        <p:txBody>
          <a:bodyPr/>
          <a:lstStyle/>
          <a:p>
            <a:pPr>
              <a:defRPr/>
            </a:pPr>
            <a:fld id="{FF5E4038-216B-4D4A-BDF9-86507F179B38}" type="slidenum">
              <a:rPr lang="en-US" smtClean="0"/>
              <a:pPr>
                <a:defRPr/>
              </a:pPr>
              <a:t>1</a:t>
            </a:fld>
            <a:endParaRPr lang="en-US" dirty="0"/>
          </a:p>
        </p:txBody>
      </p:sp>
    </p:spTree>
    <p:extLst>
      <p:ext uri="{BB962C8B-B14F-4D97-AF65-F5344CB8AC3E}">
        <p14:creationId xmlns:p14="http://schemas.microsoft.com/office/powerpoint/2010/main" val="27507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smtClean="0"/>
              <a:t>  Conic</a:t>
            </a:r>
            <a:r>
              <a:rPr lang="en-US" dirty="0" smtClean="0"/>
              <a:t>—Mathematically based on an infinite number of cones tangent to an infinite number of parallels.</a:t>
            </a:r>
          </a:p>
          <a:p>
            <a:pPr>
              <a:buFontTx/>
              <a:buChar char="•"/>
            </a:pPr>
            <a:r>
              <a:rPr lang="en-US" b="1" dirty="0" smtClean="0"/>
              <a:t>  Used</a:t>
            </a:r>
            <a:r>
              <a:rPr lang="en-US" dirty="0" smtClean="0"/>
              <a:t> almost exclusively for large-scale mapping in the United States until the 1950's. Now nearly obsolete except for some nautical charts for the Great Lakes areas (e.g., #14902, 14903, et.al.). </a:t>
            </a:r>
          </a:p>
          <a:p>
            <a:pPr>
              <a:buFontTx/>
              <a:buChar char="•"/>
            </a:pPr>
            <a:r>
              <a:rPr lang="en-US" b="1" dirty="0" smtClean="0"/>
              <a:t>  Directions</a:t>
            </a:r>
            <a:r>
              <a:rPr lang="en-US" dirty="0" smtClean="0"/>
              <a:t> are true </a:t>
            </a:r>
            <a:r>
              <a:rPr lang="en-US" i="1" dirty="0" smtClean="0"/>
              <a:t>only</a:t>
            </a:r>
            <a:r>
              <a:rPr lang="en-US" dirty="0" smtClean="0"/>
              <a:t> along central meridian. </a:t>
            </a:r>
          </a:p>
          <a:p>
            <a:pPr>
              <a:buFontTx/>
              <a:buChar char="•"/>
            </a:pPr>
            <a:r>
              <a:rPr lang="en-US" b="1" dirty="0" smtClean="0"/>
              <a:t>  Distances</a:t>
            </a:r>
            <a:r>
              <a:rPr lang="en-US" dirty="0" smtClean="0"/>
              <a:t> are true </a:t>
            </a:r>
            <a:r>
              <a:rPr lang="en-US" i="1" dirty="0" smtClean="0"/>
              <a:t>only</a:t>
            </a:r>
            <a:r>
              <a:rPr lang="en-US" dirty="0" smtClean="0"/>
              <a:t> along each parallel and along central meridian. </a:t>
            </a:r>
          </a:p>
          <a:p>
            <a:pPr>
              <a:buFontTx/>
              <a:buChar char="•"/>
            </a:pPr>
            <a:r>
              <a:rPr lang="en-US" b="1" dirty="0" smtClean="0"/>
              <a:t>  Shapes and areas</a:t>
            </a:r>
            <a:r>
              <a:rPr lang="en-US" dirty="0" smtClean="0"/>
              <a:t> true </a:t>
            </a:r>
            <a:r>
              <a:rPr lang="en-US" i="1" dirty="0" smtClean="0"/>
              <a:t>only</a:t>
            </a:r>
            <a:r>
              <a:rPr lang="en-US" dirty="0" smtClean="0"/>
              <a:t> along central meridian. </a:t>
            </a:r>
          </a:p>
          <a:p>
            <a:pPr>
              <a:buFontTx/>
              <a:buChar char="•"/>
            </a:pPr>
            <a:r>
              <a:rPr lang="en-US" b="1" dirty="0" smtClean="0"/>
              <a:t>  Distortion</a:t>
            </a:r>
            <a:r>
              <a:rPr lang="en-US" dirty="0" smtClean="0"/>
              <a:t> increases away from central meridian.</a:t>
            </a:r>
          </a:p>
          <a:p>
            <a:pPr>
              <a:buFontTx/>
              <a:buChar char="•"/>
            </a:pPr>
            <a:r>
              <a:rPr lang="en-US" dirty="0" smtClean="0"/>
              <a:t>  It is </a:t>
            </a:r>
            <a:r>
              <a:rPr lang="en-US" b="1" dirty="0" smtClean="0"/>
              <a:t>not</a:t>
            </a:r>
            <a:r>
              <a:rPr lang="en-US" dirty="0" smtClean="0"/>
              <a:t> conformal, perspective, or equal area.</a:t>
            </a:r>
          </a:p>
          <a:p>
            <a:pPr>
              <a:buFontTx/>
              <a:buChar char="•"/>
            </a:pPr>
            <a:r>
              <a:rPr lang="en-US" dirty="0" smtClean="0"/>
              <a:t>  Apparently originated about 1820 by Hassler.</a:t>
            </a:r>
          </a:p>
          <a:p>
            <a:endParaRPr lang="en-US" dirty="0" smtClean="0"/>
          </a:p>
          <a:p>
            <a:r>
              <a:rPr lang="en-US" dirty="0" smtClean="0"/>
              <a:t>Note:  Image from   http://www.nationalatlas.gov/articles/mapping/a_projections.html</a:t>
            </a:r>
          </a:p>
          <a:p>
            <a:endParaRPr 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C11600C-9896-4269-990A-2F60639ECD34}" type="slidenum">
              <a:rPr lang="en-US" smtClean="0">
                <a:latin typeface="Tahoma" panose="020B0604030504040204" pitchFamily="34" charset="0"/>
              </a:rPr>
              <a:pPr eaLnBrk="1" hangingPunct="1"/>
              <a:t>10</a:t>
            </a:fld>
            <a:endParaRPr lang="en-US" dirty="0" smtClean="0">
              <a:latin typeface="Tahoma" panose="020B0604030504040204" pitchFamily="34" charset="0"/>
            </a:endParaRPr>
          </a:p>
        </p:txBody>
      </p:sp>
    </p:spTree>
    <p:extLst>
      <p:ext uri="{BB962C8B-B14F-4D97-AF65-F5344CB8AC3E}">
        <p14:creationId xmlns:p14="http://schemas.microsoft.com/office/powerpoint/2010/main" val="15397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F4B0DB41-2B3F-46C2-BC5F-4BBA3CD15807}" type="slidenum">
              <a:rPr lang="en-US" smtClean="0">
                <a:latin typeface="Tahoma" panose="020B0604030504040204" pitchFamily="34" charset="0"/>
              </a:rPr>
              <a:pPr eaLnBrk="1" hangingPunct="1"/>
              <a:t>11</a:t>
            </a:fld>
            <a:endParaRPr lang="en-US" dirty="0" smtClean="0">
              <a:latin typeface="Tahoma" panose="020B060403050404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Scale is the second Title Block entry, which is given for a specific Lat.  Lat/Long. Will be the next topic.</a:t>
            </a:r>
          </a:p>
          <a:p>
            <a:pPr>
              <a:buFontTx/>
              <a:buChar char="•"/>
            </a:pPr>
            <a:r>
              <a:rPr lang="en-US" dirty="0" smtClean="0"/>
              <a:t>  Discuss scale in general.</a:t>
            </a:r>
          </a:p>
          <a:p>
            <a:pPr>
              <a:buFontTx/>
              <a:buChar char="•"/>
            </a:pPr>
            <a:r>
              <a:rPr lang="en-US" dirty="0" smtClean="0"/>
              <a:t>  Quick click through the scale slides to zoom out from: </a:t>
            </a:r>
          </a:p>
          <a:p>
            <a:pPr lvl="1">
              <a:buFont typeface="Wingdings" pitchFamily="2" charset="2"/>
              <a:buChar char="Ø"/>
            </a:pPr>
            <a:r>
              <a:rPr lang="en-US" dirty="0" smtClean="0"/>
              <a:t> Large scale = large detail, used for operating to . . .</a:t>
            </a:r>
          </a:p>
          <a:p>
            <a:pPr lvl="1">
              <a:buFont typeface="Wingdings" pitchFamily="2" charset="2"/>
              <a:buChar char="Ø"/>
            </a:pPr>
            <a:r>
              <a:rPr lang="en-US" dirty="0" smtClean="0"/>
              <a:t> Small scale = small detail  used for planning.</a:t>
            </a:r>
          </a:p>
        </p:txBody>
      </p:sp>
    </p:spTree>
    <p:extLst>
      <p:ext uri="{BB962C8B-B14F-4D97-AF65-F5344CB8AC3E}">
        <p14:creationId xmlns:p14="http://schemas.microsoft.com/office/powerpoint/2010/main" val="56986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324851F-97F8-4630-A441-361E7D78F00C}" type="slidenum">
              <a:rPr lang="en-US" smtClean="0">
                <a:latin typeface="Tahoma" panose="020B0604030504040204" pitchFamily="34" charset="0"/>
              </a:rPr>
              <a:pPr eaLnBrk="1" hangingPunct="1"/>
              <a:t>12</a:t>
            </a:fld>
            <a:endParaRPr lang="en-US" dirty="0" smtClean="0">
              <a:latin typeface="Tahoma" panose="020B0604030504040204" pitchFamily="34" charset="0"/>
            </a:endParaRPr>
          </a:p>
        </p:txBody>
      </p:sp>
    </p:spTree>
    <p:extLst>
      <p:ext uri="{BB962C8B-B14F-4D97-AF65-F5344CB8AC3E}">
        <p14:creationId xmlns:p14="http://schemas.microsoft.com/office/powerpoint/2010/main" val="5591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386F9E18-517D-4C63-8D65-C13FEC7D5F49}" type="slidenum">
              <a:rPr lang="en-US" smtClean="0">
                <a:latin typeface="Tahoma" panose="020B0604030504040204" pitchFamily="34" charset="0"/>
              </a:rPr>
              <a:pPr eaLnBrk="1" hangingPunct="1"/>
              <a:t>13</a:t>
            </a:fld>
            <a:endParaRPr lang="en-US" dirty="0" smtClean="0">
              <a:latin typeface="Tahoma" panose="020B0604030504040204" pitchFamily="34" charset="0"/>
            </a:endParaRPr>
          </a:p>
        </p:txBody>
      </p:sp>
    </p:spTree>
    <p:extLst>
      <p:ext uri="{BB962C8B-B14F-4D97-AF65-F5344CB8AC3E}">
        <p14:creationId xmlns:p14="http://schemas.microsoft.com/office/powerpoint/2010/main" val="111182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CBF66EC-BA46-4D2D-BB72-3368BB4FDECB}" type="slidenum">
              <a:rPr lang="en-US" smtClean="0">
                <a:latin typeface="Tahoma" panose="020B0604030504040204" pitchFamily="34" charset="0"/>
              </a:rPr>
              <a:pPr eaLnBrk="1" hangingPunct="1"/>
              <a:t>14</a:t>
            </a:fld>
            <a:endParaRPr lang="en-US" dirty="0" smtClean="0">
              <a:latin typeface="Tahoma" panose="020B0604030504040204" pitchFamily="34" charset="0"/>
            </a:endParaRPr>
          </a:p>
        </p:txBody>
      </p:sp>
    </p:spTree>
    <p:extLst>
      <p:ext uri="{BB962C8B-B14F-4D97-AF65-F5344CB8AC3E}">
        <p14:creationId xmlns:p14="http://schemas.microsoft.com/office/powerpoint/2010/main" val="351980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6FF04485-53A0-4AB8-943F-1BF2A06EDFF3}" type="slidenum">
              <a:rPr lang="en-US" smtClean="0">
                <a:latin typeface="Tahoma" panose="020B0604030504040204" pitchFamily="34" charset="0"/>
              </a:rPr>
              <a:pPr eaLnBrk="1" hangingPunct="1"/>
              <a:t>15</a:t>
            </a:fld>
            <a:endParaRPr lang="en-US" dirty="0" smtClean="0">
              <a:latin typeface="Tahoma" panose="020B0604030504040204" pitchFamily="34" charset="0"/>
            </a:endParaRPr>
          </a:p>
        </p:txBody>
      </p:sp>
    </p:spTree>
    <p:extLst>
      <p:ext uri="{BB962C8B-B14F-4D97-AF65-F5344CB8AC3E}">
        <p14:creationId xmlns:p14="http://schemas.microsoft.com/office/powerpoint/2010/main" val="2260220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48C0AB9-DE1D-4987-8ECD-3DD07B931DF3}" type="slidenum">
              <a:rPr lang="en-US" smtClean="0">
                <a:latin typeface="Tahoma" panose="020B0604030504040204" pitchFamily="34" charset="0"/>
              </a:rPr>
              <a:pPr eaLnBrk="1" hangingPunct="1"/>
              <a:t>16</a:t>
            </a:fld>
            <a:endParaRPr lang="en-US" dirty="0" smtClean="0">
              <a:latin typeface="Tahoma" panose="020B0604030504040204" pitchFamily="34" charset="0"/>
            </a:endParaRPr>
          </a:p>
        </p:txBody>
      </p:sp>
    </p:spTree>
    <p:extLst>
      <p:ext uri="{BB962C8B-B14F-4D97-AF65-F5344CB8AC3E}">
        <p14:creationId xmlns:p14="http://schemas.microsoft.com/office/powerpoint/2010/main" val="18246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General discussion.  Class exercise is the next slide where the specifics of identifying Lat./Long. on a chart is demonstrated and practiced.</a:t>
            </a:r>
          </a:p>
          <a:p>
            <a:pPr>
              <a:buFontTx/>
              <a:buChar char="•"/>
            </a:pPr>
            <a:r>
              <a:rPr lang="en-US" dirty="0" smtClean="0"/>
              <a:t>  Meridians: 0° at Prime to 180°, E and W</a:t>
            </a:r>
          </a:p>
          <a:p>
            <a:pPr>
              <a:buFontTx/>
              <a:buChar char="•"/>
            </a:pPr>
            <a:r>
              <a:rPr lang="en-US" dirty="0" smtClean="0"/>
              <a:t>  Equator:  0° at Equator to 90°, N and S</a:t>
            </a:r>
          </a:p>
          <a:p>
            <a:pPr>
              <a:buFontTx/>
              <a:buChar char="•"/>
            </a:pPr>
            <a:r>
              <a:rPr lang="en-US" dirty="0" smtClean="0"/>
              <a:t>  1 Deg = 60 min, 1 min = 60 sec</a:t>
            </a:r>
          </a:p>
          <a:p>
            <a:pPr>
              <a:buFontTx/>
              <a:buChar char="•"/>
            </a:pPr>
            <a:r>
              <a:rPr lang="en-US" dirty="0" smtClean="0"/>
              <a:t>  Formats: Degrees° Minutes’  10</a:t>
            </a:r>
            <a:r>
              <a:rPr lang="en-US" baseline="30000" dirty="0" smtClean="0"/>
              <a:t>th</a:t>
            </a:r>
            <a:r>
              <a:rPr lang="en-US" dirty="0" smtClean="0"/>
              <a:t> of minutes  /  Degrees° Minutes’  Seconds”</a:t>
            </a:r>
          </a:p>
          <a:p>
            <a:pPr>
              <a:buFontTx/>
              <a:buChar char="•"/>
            </a:pPr>
            <a:r>
              <a:rPr lang="en-US" dirty="0" smtClean="0"/>
              <a:t>  Explain how the nautical mile was derived</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9C408F5-9F4D-4B01-8FBC-A5C73164E398}" type="slidenum">
              <a:rPr lang="en-US" smtClean="0">
                <a:latin typeface="Tahoma" panose="020B0604030504040204" pitchFamily="34" charset="0"/>
              </a:rPr>
              <a:pPr eaLnBrk="1" hangingPunct="1"/>
              <a:t>17</a:t>
            </a:fld>
            <a:endParaRPr lang="en-US" dirty="0" smtClean="0">
              <a:latin typeface="Tahoma" panose="020B0604030504040204" pitchFamily="34" charset="0"/>
            </a:endParaRPr>
          </a:p>
        </p:txBody>
      </p:sp>
    </p:spTree>
    <p:extLst>
      <p:ext uri="{BB962C8B-B14F-4D97-AF65-F5344CB8AC3E}">
        <p14:creationId xmlns:p14="http://schemas.microsoft.com/office/powerpoint/2010/main" val="135766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Use this exercise to discuss the specifics of reading Lat./Long. In degrees, minutes and 10ths of minutes.  Reading coordinates in degrees, minutes and seconds is addressed in the “Additional Slides” following the presentation.   </a:t>
            </a:r>
          </a:p>
          <a:p>
            <a:pPr>
              <a:buFontTx/>
              <a:buChar char="•"/>
            </a:pPr>
            <a:endParaRPr lang="en-US" dirty="0" smtClean="0"/>
          </a:p>
          <a:p>
            <a:pPr>
              <a:buFontTx/>
              <a:buChar char="•"/>
            </a:pPr>
            <a:r>
              <a:rPr lang="en-US" dirty="0" smtClean="0"/>
              <a:t>  For courses taught east of 100° longitude, get the students used to entering Longitude using a zero as the first digit.  This is a good habit pattern for entering GPS waypoint coordinates.</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54AE601A-7719-4B01-B842-8A52342C3DAF}" type="slidenum">
              <a:rPr lang="en-US" smtClean="0">
                <a:latin typeface="Tahoma" panose="020B0604030504040204" pitchFamily="34" charset="0"/>
              </a:rPr>
              <a:pPr eaLnBrk="1" hangingPunct="1"/>
              <a:t>18</a:t>
            </a:fld>
            <a:endParaRPr lang="en-US" dirty="0" smtClean="0">
              <a:latin typeface="Tahoma" panose="020B0604030504040204" pitchFamily="34" charset="0"/>
            </a:endParaRPr>
          </a:p>
        </p:txBody>
      </p:sp>
    </p:spTree>
    <p:extLst>
      <p:ext uri="{BB962C8B-B14F-4D97-AF65-F5344CB8AC3E}">
        <p14:creationId xmlns:p14="http://schemas.microsoft.com/office/powerpoint/2010/main" val="2364273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Discuss using dividers and, when they are not available, a sheet of paper.</a:t>
            </a:r>
          </a:p>
          <a:p>
            <a:pPr>
              <a:buFontTx/>
              <a:buChar char="•"/>
            </a:pPr>
            <a:endParaRPr lang="en-US" dirty="0" smtClean="0"/>
          </a:p>
          <a:p>
            <a:pPr>
              <a:buFontTx/>
              <a:buChar char="•"/>
            </a:pPr>
            <a:r>
              <a:rPr lang="en-US" dirty="0" smtClean="0"/>
              <a:t>  In regions where the Lat./Long. scale is in minutes and seconds, slides showing those measurements are in the “Additional Slides” following the end of the presentation.</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68A62902-BD61-4E4D-9FD5-52F936B3F29C}" type="slidenum">
              <a:rPr lang="en-US" smtClean="0">
                <a:latin typeface="Tahoma" panose="020B0604030504040204" pitchFamily="34" charset="0"/>
              </a:rPr>
              <a:pPr eaLnBrk="1" hangingPunct="1"/>
              <a:t>19</a:t>
            </a:fld>
            <a:endParaRPr lang="en-US" dirty="0" smtClean="0">
              <a:latin typeface="Tahoma" panose="020B0604030504040204" pitchFamily="34" charset="0"/>
            </a:endParaRPr>
          </a:p>
        </p:txBody>
      </p:sp>
    </p:spTree>
    <p:extLst>
      <p:ext uri="{BB962C8B-B14F-4D97-AF65-F5344CB8AC3E}">
        <p14:creationId xmlns:p14="http://schemas.microsoft.com/office/powerpoint/2010/main" val="295207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Inform the students that this presentation doesn't follow the text’s presentation of the basic navigation elements.  The text is fairly non- linear, while these first two sessions are more traditional in the presentation sequence.  Students can keep oriented as to the topic’s location in the text by the Figure numbers given for the images.  </a:t>
            </a:r>
          </a:p>
          <a:p>
            <a:pPr>
              <a:buFontTx/>
              <a:buChar char="•"/>
            </a:pPr>
            <a:endParaRPr lang="en-US" dirty="0" smtClean="0"/>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ahoma" panose="020B0604030504040204" pitchFamily="34" charset="0"/>
              </a:rPr>
              <a:t>Abbreviations and acronyms used in this presentation are taken from the WN text if given (e.g., nautical miles as “nm” and waypoint  as “WPT”).  Others, such as “Lat.” for latitude and “Long.” for longitude, are taken from Chapman.</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ahoma" panose="020B0604030504040204" pitchFamily="34" charset="0"/>
              </a:rPr>
              <a:t>  The abbreviations for high tide (high water-HW) and low tide (low water-LW) are taken from the NOS Tide Table book.   </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ahoma" panose="020B0604030504040204" pitchFamily="34" charset="0"/>
              </a:rPr>
              <a:t>  While Bowditch, the traditional reference, is readily available online (http://www.irbs.com/bowditch/ ) and in nautical bookstores, Chapman is the more widely recognized publication by the public. </a:t>
            </a:r>
          </a:p>
          <a:p>
            <a:pPr>
              <a:buFontTx/>
              <a:buChar char="•"/>
            </a:pP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9A4EDBA-01F1-4C94-A1BD-9F1E24CAF532}" type="slidenum">
              <a:rPr lang="en-US" smtClean="0">
                <a:latin typeface="Tahoma" panose="020B0604030504040204" pitchFamily="34" charset="0"/>
              </a:rPr>
              <a:pPr eaLnBrk="1" hangingPunct="1"/>
              <a:t>2</a:t>
            </a:fld>
            <a:endParaRPr lang="en-US" dirty="0" smtClean="0">
              <a:latin typeface="Tahoma" panose="020B0604030504040204" pitchFamily="34" charset="0"/>
            </a:endParaRPr>
          </a:p>
        </p:txBody>
      </p:sp>
    </p:spTree>
    <p:extLst>
      <p:ext uri="{BB962C8B-B14F-4D97-AF65-F5344CB8AC3E}">
        <p14:creationId xmlns:p14="http://schemas.microsoft.com/office/powerpoint/2010/main" val="377684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student will easily eye-ball that the CUP is a little more then 34.00’.  It actually  should be 34.02’ (or so). </a:t>
            </a:r>
          </a:p>
          <a:p>
            <a:pPr>
              <a:buFontTx/>
              <a:buChar char="•"/>
            </a:pPr>
            <a:r>
              <a:rPr lang="en-US" dirty="0" smtClean="0"/>
              <a:t>  Traditional navigation measures to the nearest 0.1’, which is the practical limit of our charts, tools, and eyeballs.  </a:t>
            </a:r>
          </a:p>
          <a:p>
            <a:pPr>
              <a:buFontTx/>
              <a:buChar char="•"/>
            </a:pPr>
            <a:r>
              <a:rPr lang="en-US" dirty="0" smtClean="0"/>
              <a:t>  Introduce the precision of GPS, which usually measures to the thousandth of a minute.</a:t>
            </a:r>
          </a:p>
          <a:p>
            <a:pPr>
              <a:buFontTx/>
              <a:buChar char="•"/>
            </a:pPr>
            <a:r>
              <a:rPr lang="en-US" dirty="0" smtClean="0"/>
              <a:t>  The GPS is more accurate than the charts and our ability to measure.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68A7209-DF62-4292-AB87-6E8D76D6A9A7}" type="slidenum">
              <a:rPr lang="en-US" smtClean="0">
                <a:latin typeface="Tahoma" panose="020B0604030504040204" pitchFamily="34" charset="0"/>
              </a:rPr>
              <a:pPr eaLnBrk="1" hangingPunct="1"/>
              <a:t>20</a:t>
            </a:fld>
            <a:endParaRPr lang="en-US" dirty="0" smtClean="0">
              <a:latin typeface="Tahoma" panose="020B0604030504040204" pitchFamily="34" charset="0"/>
            </a:endParaRPr>
          </a:p>
        </p:txBody>
      </p:sp>
    </p:spTree>
    <p:extLst>
      <p:ext uri="{BB962C8B-B14F-4D97-AF65-F5344CB8AC3E}">
        <p14:creationId xmlns:p14="http://schemas.microsoft.com/office/powerpoint/2010/main" val="72148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traditional navigation standard of precision is to the nearest 0.1 nm.  GPS receivers usually calculate distance to the hundredths of a nm.</a:t>
            </a:r>
          </a:p>
          <a:p>
            <a:pPr>
              <a:buFontTx/>
              <a:buChar char="•"/>
            </a:pPr>
            <a:r>
              <a:rPr lang="en-US" dirty="0" smtClean="0"/>
              <a:t>  A minute is a mile.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8019FEB-2D02-4A54-A72F-906201CCEEA2}" type="slidenum">
              <a:rPr lang="en-US" smtClean="0">
                <a:latin typeface="Tahoma" panose="020B0604030504040204" pitchFamily="34" charset="0"/>
              </a:rPr>
              <a:pPr eaLnBrk="1" hangingPunct="1"/>
              <a:t>21</a:t>
            </a:fld>
            <a:endParaRPr lang="en-US" dirty="0" smtClean="0">
              <a:latin typeface="Tahoma" panose="020B0604030504040204" pitchFamily="34" charset="0"/>
            </a:endParaRPr>
          </a:p>
        </p:txBody>
      </p:sp>
    </p:spTree>
    <p:extLst>
      <p:ext uri="{BB962C8B-B14F-4D97-AF65-F5344CB8AC3E}">
        <p14:creationId xmlns:p14="http://schemas.microsoft.com/office/powerpoint/2010/main" val="425641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695D26BE-B584-4FB5-95D3-8F8E6181DBA3}" type="slidenum">
              <a:rPr lang="en-US" smtClean="0">
                <a:latin typeface="Tahoma" panose="020B0604030504040204" pitchFamily="34" charset="0"/>
              </a:rPr>
              <a:pPr eaLnBrk="1" hangingPunct="1"/>
              <a:t>22</a:t>
            </a:fld>
            <a:endParaRPr lang="en-US" dirty="0" smtClean="0">
              <a:latin typeface="Tahoma" panose="020B0604030504040204" pitchFamily="34" charset="0"/>
            </a:endParaRPr>
          </a:p>
        </p:txBody>
      </p:sp>
    </p:spTree>
    <p:extLst>
      <p:ext uri="{BB962C8B-B14F-4D97-AF65-F5344CB8AC3E}">
        <p14:creationId xmlns:p14="http://schemas.microsoft.com/office/powerpoint/2010/main" val="219106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the contour lines</a:t>
            </a:r>
          </a:p>
        </p:txBody>
      </p:sp>
    </p:spTree>
    <p:extLst>
      <p:ext uri="{BB962C8B-B14F-4D97-AF65-F5344CB8AC3E}">
        <p14:creationId xmlns:p14="http://schemas.microsoft.com/office/powerpoint/2010/main" val="419480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Discuss:</a:t>
            </a:r>
          </a:p>
          <a:p>
            <a:pPr>
              <a:buFontTx/>
              <a:buChar char="•"/>
            </a:pPr>
            <a:r>
              <a:rPr lang="en-US" dirty="0" smtClean="0"/>
              <a:t>  Datum at MLLW.  Tides will be discussed in Session 4.</a:t>
            </a:r>
          </a:p>
          <a:p>
            <a:pPr>
              <a:buFontTx/>
              <a:buChar char="•"/>
            </a:pPr>
            <a:r>
              <a:rPr lang="en-US" dirty="0" smtClean="0"/>
              <a:t>  There will probably be a difference between the charted soundings and what the depth actually is, because the chart is based on hydrographic surveys going a long way back, sometimes to pre-1900.</a:t>
            </a:r>
          </a:p>
          <a:p>
            <a:pPr>
              <a:buFontTx/>
              <a:buChar char="•"/>
            </a:pPr>
            <a:r>
              <a:rPr lang="en-US" dirty="0" smtClean="0"/>
              <a:t>  Source Diagrams</a:t>
            </a:r>
          </a:p>
          <a:p>
            <a:pPr>
              <a:buFontTx/>
              <a:buChar char="•"/>
            </a:pPr>
            <a:r>
              <a:rPr lang="en-US" dirty="0" smtClean="0"/>
              <a:t>  Effect of weather (winds, atmospheric pressure, rain, etc.)</a:t>
            </a:r>
          </a:p>
          <a:p>
            <a:pPr>
              <a:buFontTx/>
              <a:buChar char="•"/>
            </a:pPr>
            <a:r>
              <a:rPr lang="en-US" dirty="0" smtClean="0"/>
              <a:t>  Increments of 6’ are fathom contour lines.</a:t>
            </a:r>
          </a:p>
        </p:txBody>
      </p:sp>
    </p:spTree>
    <p:extLst>
      <p:ext uri="{BB962C8B-B14F-4D97-AF65-F5344CB8AC3E}">
        <p14:creationId xmlns:p14="http://schemas.microsoft.com/office/powerpoint/2010/main" val="34989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Now transition from the Title Block information to the other chart elements. </a:t>
            </a:r>
          </a:p>
        </p:txBody>
      </p:sp>
    </p:spTree>
    <p:extLst>
      <p:ext uri="{BB962C8B-B14F-4D97-AF65-F5344CB8AC3E}">
        <p14:creationId xmlns:p14="http://schemas.microsoft.com/office/powerpoint/2010/main" val="4173201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Discuss Magnetic North.</a:t>
            </a:r>
          </a:p>
          <a:p>
            <a:pPr>
              <a:buFontTx/>
              <a:buChar char="•"/>
            </a:pPr>
            <a:r>
              <a:rPr lang="en-US" dirty="0" smtClean="0"/>
              <a:t>  Use the next slide, to further illustrate isogonic lines and why the compass needle is pulled E and W as one’s location changes across the US. </a:t>
            </a:r>
          </a:p>
          <a:p>
            <a:pPr>
              <a:buFontTx/>
              <a:buChar char="•"/>
            </a:pPr>
            <a:endParaRPr lang="en-US" dirty="0" smtClean="0"/>
          </a:p>
          <a:p>
            <a:pPr>
              <a:buFontTx/>
              <a:buChar char="•"/>
            </a:pPr>
            <a:r>
              <a:rPr lang="en-US" dirty="0" smtClean="0"/>
              <a:t>  An interesting feature is the innermost rose, which gives the 32 compass points and quarter points.  </a:t>
            </a:r>
          </a:p>
        </p:txBody>
      </p:sp>
    </p:spTree>
    <p:extLst>
      <p:ext uri="{BB962C8B-B14F-4D97-AF65-F5344CB8AC3E}">
        <p14:creationId xmlns:p14="http://schemas.microsoft.com/office/powerpoint/2010/main" val="3462398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Discuss the Variation within your cruising area.</a:t>
            </a:r>
          </a:p>
          <a:p>
            <a:pPr marL="171450" indent="-171450">
              <a:buFont typeface="Arial" panose="020B0604020202020204" pitchFamily="34" charset="0"/>
              <a:buChar char="•"/>
            </a:pPr>
            <a:r>
              <a:rPr lang="en-US" dirty="0" smtClean="0"/>
              <a:t>Basic GPS requires entering the local variation.  GPS with charts automatically knows the variation</a:t>
            </a:r>
          </a:p>
        </p:txBody>
      </p:sp>
    </p:spTree>
    <p:extLst>
      <p:ext uri="{BB962C8B-B14F-4D97-AF65-F5344CB8AC3E}">
        <p14:creationId xmlns:p14="http://schemas.microsoft.com/office/powerpoint/2010/main" val="2456322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vessel’s deviation magnetic field is oriented 340°-160° relative to boat.   </a:t>
            </a:r>
          </a:p>
          <a:p>
            <a:pPr>
              <a:buFontTx/>
              <a:buChar char="•"/>
            </a:pPr>
            <a:r>
              <a:rPr lang="en-US" dirty="0" smtClean="0"/>
              <a:t>  Deviation is the result of the compass responding to the interaction of the two magnetic fields.</a:t>
            </a:r>
          </a:p>
          <a:p>
            <a:pPr>
              <a:buFontTx/>
              <a:buChar char="•"/>
            </a:pPr>
            <a:r>
              <a:rPr lang="en-US" dirty="0" smtClean="0"/>
              <a:t>  As the vessel turns and its field aligns with the earth’s field, deviation becomes zero.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C5F5119-45E4-4495-A863-845A7278AAF7}" type="slidenum">
              <a:rPr lang="en-US" smtClean="0">
                <a:latin typeface="Tahoma" panose="020B0604030504040204" pitchFamily="34" charset="0"/>
              </a:rPr>
              <a:pPr eaLnBrk="1" hangingPunct="1"/>
              <a:t>28</a:t>
            </a:fld>
            <a:endParaRPr lang="en-US" dirty="0" smtClean="0">
              <a:latin typeface="Tahoma" panose="020B0604030504040204" pitchFamily="34" charset="0"/>
            </a:endParaRPr>
          </a:p>
        </p:txBody>
      </p:sp>
    </p:spTree>
    <p:extLst>
      <p:ext uri="{BB962C8B-B14F-4D97-AF65-F5344CB8AC3E}">
        <p14:creationId xmlns:p14="http://schemas.microsoft.com/office/powerpoint/2010/main" val="297044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A speaker 20 ft. from compass can cause problems.</a:t>
            </a:r>
          </a:p>
          <a:p>
            <a:pPr>
              <a:buFontTx/>
              <a:buChar char="•"/>
            </a:pPr>
            <a:r>
              <a:rPr lang="en-US" dirty="0" smtClean="0"/>
              <a:t>  Orientation of the item changes the effective deviation.</a:t>
            </a:r>
          </a:p>
          <a:p>
            <a:pPr>
              <a:buFontTx/>
              <a:buChar char="•"/>
            </a:pPr>
            <a:r>
              <a:rPr lang="en-US" dirty="0" smtClean="0"/>
              <a:t>  Chapter 28 has a detailed explanation of how to determine deviation.  Unless time is not a constraint, avoid a long a long discussion on those techniques here.</a:t>
            </a:r>
          </a:p>
          <a:p>
            <a:pPr>
              <a:buFontTx/>
              <a:buChar char="•"/>
            </a:pPr>
            <a:r>
              <a:rPr lang="en-US" dirty="0" smtClean="0"/>
              <a:t>  Will work with deviation in Session 3.</a:t>
            </a:r>
          </a:p>
          <a:p>
            <a:r>
              <a:rPr lang="en-US" dirty="0" smtClean="0"/>
              <a:t> </a:t>
            </a:r>
          </a:p>
          <a:p>
            <a:endParaRPr lang="en-US" dirty="0"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58C2866-6A6B-4B33-9B4C-B1F3996755F0}" type="slidenum">
              <a:rPr lang="en-US" smtClean="0">
                <a:latin typeface="Tahoma" panose="020B0604030504040204" pitchFamily="34" charset="0"/>
              </a:rPr>
              <a:pPr eaLnBrk="1" hangingPunct="1"/>
              <a:t>29</a:t>
            </a:fld>
            <a:endParaRPr lang="en-US" dirty="0" smtClean="0">
              <a:latin typeface="Tahoma" panose="020B0604030504040204" pitchFamily="34" charset="0"/>
            </a:endParaRPr>
          </a:p>
        </p:txBody>
      </p:sp>
    </p:spTree>
    <p:extLst>
      <p:ext uri="{BB962C8B-B14F-4D97-AF65-F5344CB8AC3E}">
        <p14:creationId xmlns:p14="http://schemas.microsoft.com/office/powerpoint/2010/main" val="7925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Image taken from shore of a 42’ Sport Fisherman grounded off Hampton VA during a night cruise.  One of the people who worked for the commercial operator to salvage the vessel is also an Auxiliarist.</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F240EC9D-BB3A-475B-9C1A-F731C7BD98A4}" type="slidenum">
              <a:rPr lang="en-US" smtClean="0">
                <a:latin typeface="Tahoma" panose="020B0604030504040204" pitchFamily="34" charset="0"/>
              </a:rPr>
              <a:pPr eaLnBrk="1" hangingPunct="1"/>
              <a:t>3</a:t>
            </a:fld>
            <a:endParaRPr lang="en-US" dirty="0" smtClean="0">
              <a:latin typeface="Tahoma" panose="020B0604030504040204" pitchFamily="34" charset="0"/>
            </a:endParaRPr>
          </a:p>
        </p:txBody>
      </p:sp>
    </p:spTree>
    <p:extLst>
      <p:ext uri="{BB962C8B-B14F-4D97-AF65-F5344CB8AC3E}">
        <p14:creationId xmlns:p14="http://schemas.microsoft.com/office/powerpoint/2010/main" val="72849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12F66EF-68F8-49AE-9272-E934E47C026D}" type="slidenum">
              <a:rPr lang="en-US" smtClean="0">
                <a:latin typeface="Tahoma" panose="020B0604030504040204" pitchFamily="34" charset="0"/>
              </a:rPr>
              <a:pPr eaLnBrk="1" hangingPunct="1"/>
              <a:t>30</a:t>
            </a:fld>
            <a:endParaRPr lang="en-US" dirty="0" smtClean="0">
              <a:latin typeface="Tahoma" panose="020B0604030504040204"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dirty="0" smtClean="0"/>
              <a:t>  A useful example of how deviation affects the compass.</a:t>
            </a:r>
          </a:p>
          <a:p>
            <a:pPr eaLnBrk="1" hangingPunct="1">
              <a:buFontTx/>
              <a:buChar char="•"/>
            </a:pPr>
            <a:endParaRPr lang="en-US" dirty="0" smtClean="0"/>
          </a:p>
          <a:p>
            <a:pPr eaLnBrk="1" hangingPunct="1">
              <a:buFontTx/>
              <a:buChar char="•"/>
            </a:pPr>
            <a:r>
              <a:rPr lang="en-US" dirty="0" smtClean="0"/>
              <a:t>  A quick deviation check can be accomplished using a range.  Relative bearings will be addressed in session three.</a:t>
            </a:r>
          </a:p>
          <a:p>
            <a:pPr eaLnBrk="1" hangingPunct="1">
              <a:buFontTx/>
              <a:buChar char="•"/>
            </a:pPr>
            <a:endParaRPr lang="en-US" dirty="0" smtClean="0"/>
          </a:p>
          <a:p>
            <a:pPr eaLnBrk="1" hangingPunct="1">
              <a:buFontTx/>
              <a:buChar char="•"/>
            </a:pPr>
            <a:endParaRPr lang="en-US" dirty="0" smtClean="0"/>
          </a:p>
        </p:txBody>
      </p:sp>
    </p:spTree>
    <p:extLst>
      <p:ext uri="{BB962C8B-B14F-4D97-AF65-F5344CB8AC3E}">
        <p14:creationId xmlns:p14="http://schemas.microsoft.com/office/powerpoint/2010/main" val="2288312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Tahoma" panose="020B0604030504040204" pitchFamily="34" charset="0"/>
              </a:rPr>
              <a:t>  Traditional navigation memory device, taken from the BS&amp;S course, Chapter 9. </a:t>
            </a:r>
          </a:p>
          <a:p>
            <a:pPr>
              <a:buFontTx/>
              <a:buChar char="•"/>
            </a:pPr>
            <a:r>
              <a:rPr lang="en-US" altLang="en-US" dirty="0" smtClean="0">
                <a:cs typeface="Tahoma" panose="020B0604030504040204" pitchFamily="34" charset="0"/>
              </a:rPr>
              <a:t>  Can be Bearings, Headings, or Courses. </a:t>
            </a:r>
          </a:p>
          <a:p>
            <a:pPr lvl="0">
              <a:buFontTx/>
              <a:buChar char="•"/>
            </a:pPr>
            <a:r>
              <a:rPr lang="en-US" altLang="en-US" dirty="0" smtClean="0">
                <a:cs typeface="Tahoma" panose="020B0604030504040204" pitchFamily="34" charset="0"/>
              </a:rPr>
              <a:t>  GPS is immune  from deviation.  That’s why compass readings may differ from GPS heading</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F484930-E2D6-4870-89F9-B70ECE63E295}" type="slidenum">
              <a:rPr lang="en-US" altLang="en-US" sz="1200" smtClean="0"/>
              <a:pPr eaLnBrk="1" hangingPunct="1"/>
              <a:t>31</a:t>
            </a:fld>
            <a:endParaRPr lang="en-US" altLang="en-US" sz="1200" dirty="0" smtClean="0"/>
          </a:p>
        </p:txBody>
      </p:sp>
    </p:spTree>
    <p:extLst>
      <p:ext uri="{BB962C8B-B14F-4D97-AF65-F5344CB8AC3E}">
        <p14:creationId xmlns:p14="http://schemas.microsoft.com/office/powerpoint/2010/main" val="398151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Introduce the students to Figures 4-15A thru D.  Figure 4-15A will be used in the next class exercise. </a:t>
            </a:r>
          </a:p>
          <a:p>
            <a:pPr>
              <a:buFontTx/>
              <a:buChar char="•"/>
            </a:pPr>
            <a:r>
              <a:rPr lang="en-US" dirty="0" smtClean="0"/>
              <a:t>  The pamphlet “U.S. Aids To Navigation System,” ANSC 3022, is a great handout for those students who have not taken BS&amp;S or S&amp;S.</a:t>
            </a:r>
          </a:p>
          <a:p>
            <a:r>
              <a:rPr lang="en-US" dirty="0" smtClean="0"/>
              <a:t>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5A7B712-3C16-46A7-A61E-7291D66BB985}" type="slidenum">
              <a:rPr lang="en-US" smtClean="0">
                <a:latin typeface="Tahoma" panose="020B0604030504040204" pitchFamily="34" charset="0"/>
              </a:rPr>
              <a:pPr eaLnBrk="1" hangingPunct="1"/>
              <a:t>32</a:t>
            </a:fld>
            <a:endParaRPr lang="en-US" dirty="0" smtClean="0">
              <a:latin typeface="Tahoma" panose="020B0604030504040204" pitchFamily="34" charset="0"/>
            </a:endParaRPr>
          </a:p>
        </p:txBody>
      </p:sp>
    </p:spTree>
    <p:extLst>
      <p:ext uri="{BB962C8B-B14F-4D97-AF65-F5344CB8AC3E}">
        <p14:creationId xmlns:p14="http://schemas.microsoft.com/office/powerpoint/2010/main" val="3011808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view is congested, but illustrates the systematic way charts depict important  object, locations, and information.</a:t>
            </a:r>
          </a:p>
          <a:p>
            <a:pPr>
              <a:buFontTx/>
              <a:buChar char="•"/>
            </a:pPr>
            <a:endParaRPr 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17E784AB-C9CD-4EDD-B0E9-3927872643CD}" type="slidenum">
              <a:rPr lang="en-US" smtClean="0">
                <a:latin typeface="Tahoma" panose="020B0604030504040204" pitchFamily="34" charset="0"/>
              </a:rPr>
              <a:pPr eaLnBrk="1" hangingPunct="1"/>
              <a:t>33</a:t>
            </a:fld>
            <a:endParaRPr lang="en-US" dirty="0" smtClean="0">
              <a:latin typeface="Tahoma" panose="020B0604030504040204" pitchFamily="34" charset="0"/>
            </a:endParaRPr>
          </a:p>
        </p:txBody>
      </p:sp>
    </p:spTree>
    <p:extLst>
      <p:ext uri="{BB962C8B-B14F-4D97-AF65-F5344CB8AC3E}">
        <p14:creationId xmlns:p14="http://schemas.microsoft.com/office/powerpoint/2010/main" val="95609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Use a “cruise” up channel to discuss ATONs. </a:t>
            </a:r>
            <a:endParaRPr lang="en-US" dirty="0"/>
          </a:p>
        </p:txBody>
      </p:sp>
      <p:sp>
        <p:nvSpPr>
          <p:cNvPr id="4" name="Slide Number Placeholder 3"/>
          <p:cNvSpPr>
            <a:spLocks noGrp="1"/>
          </p:cNvSpPr>
          <p:nvPr>
            <p:ph type="sldNum" sz="quarter" idx="10"/>
          </p:nvPr>
        </p:nvSpPr>
        <p:spPr/>
        <p:txBody>
          <a:bodyPr/>
          <a:lstStyle/>
          <a:p>
            <a:pPr>
              <a:defRPr/>
            </a:pPr>
            <a:fld id="{FF5E4038-216B-4D4A-BDF9-86507F179B38}" type="slidenum">
              <a:rPr lang="en-US" smtClean="0"/>
              <a:pPr>
                <a:defRPr/>
              </a:pPr>
              <a:t>34</a:t>
            </a:fld>
            <a:endParaRPr lang="en-US" dirty="0"/>
          </a:p>
        </p:txBody>
      </p:sp>
    </p:spTree>
    <p:extLst>
      <p:ext uri="{BB962C8B-B14F-4D97-AF65-F5344CB8AC3E}">
        <p14:creationId xmlns:p14="http://schemas.microsoft.com/office/powerpoint/2010/main" val="3089625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A27EE199-1665-414C-A177-E48B367032CE}" type="slidenum">
              <a:rPr lang="en-US" smtClean="0">
                <a:latin typeface="Tahoma" panose="020B0604030504040204" pitchFamily="34" charset="0"/>
              </a:rPr>
              <a:pPr eaLnBrk="1" hangingPunct="1"/>
              <a:t>35</a:t>
            </a:fld>
            <a:endParaRPr lang="en-US" dirty="0" smtClean="0">
              <a:latin typeface="Tahoma" panose="020B0604030504040204" pitchFamily="34" charset="0"/>
            </a:endParaRPr>
          </a:p>
        </p:txBody>
      </p:sp>
    </p:spTree>
    <p:extLst>
      <p:ext uri="{BB962C8B-B14F-4D97-AF65-F5344CB8AC3E}">
        <p14:creationId xmlns:p14="http://schemas.microsoft.com/office/powerpoint/2010/main" val="364090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Discuss:</a:t>
            </a:r>
          </a:p>
          <a:p>
            <a:pPr>
              <a:buFontTx/>
              <a:buChar char="•"/>
            </a:pPr>
            <a:r>
              <a:rPr lang="en-US" dirty="0" smtClean="0"/>
              <a:t>  Chart  No. 1.  Available on-line.  Recommend having a hardcopy on hand.</a:t>
            </a:r>
          </a:p>
          <a:p>
            <a:pPr>
              <a:buFontTx/>
              <a:buChar char="•"/>
            </a:pPr>
            <a:r>
              <a:rPr lang="en-US" dirty="0" smtClean="0"/>
              <a:t>  Bridges– Clearances published are at MHW.</a:t>
            </a:r>
          </a:p>
          <a:p>
            <a:pPr>
              <a:buFontTx/>
              <a:buChar char="•"/>
            </a:pPr>
            <a:r>
              <a:rPr lang="en-US" dirty="0" smtClean="0"/>
              <a:t>  Prominent features such as charted objects on land and moorings.</a:t>
            </a:r>
          </a:p>
          <a:p>
            <a:pPr>
              <a:buFontTx/>
              <a:buChar char="•"/>
            </a:pPr>
            <a:r>
              <a:rPr lang="en-US" dirty="0" smtClean="0"/>
              <a:t>  Hazards such as rocks, shoals and wrecks.</a:t>
            </a:r>
          </a:p>
          <a:p>
            <a:pPr>
              <a:buFontTx/>
              <a:buChar char="•"/>
            </a:pPr>
            <a:endParaRPr 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F066E4F2-AC8E-443D-BF30-F4E80E6C2070}" type="slidenum">
              <a:rPr lang="en-US" smtClean="0">
                <a:latin typeface="Tahoma" panose="020B0604030504040204" pitchFamily="34" charset="0"/>
              </a:rPr>
              <a:pPr eaLnBrk="1" hangingPunct="1"/>
              <a:t>36</a:t>
            </a:fld>
            <a:endParaRPr lang="en-US" dirty="0" smtClean="0">
              <a:latin typeface="Tahoma" panose="020B0604030504040204" pitchFamily="34" charset="0"/>
            </a:endParaRPr>
          </a:p>
        </p:txBody>
      </p:sp>
    </p:spTree>
    <p:extLst>
      <p:ext uri="{BB962C8B-B14F-4D97-AF65-F5344CB8AC3E}">
        <p14:creationId xmlns:p14="http://schemas.microsoft.com/office/powerpoint/2010/main" val="65433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E18D679-1ABE-43CB-9BB6-4143CD906532}" type="slidenum">
              <a:rPr lang="en-US" smtClean="0">
                <a:latin typeface="Tahoma" panose="020B0604030504040204" pitchFamily="34" charset="0"/>
              </a:rPr>
              <a:pPr eaLnBrk="1" hangingPunct="1"/>
              <a:t>37</a:t>
            </a:fld>
            <a:endParaRPr lang="en-US" dirty="0" smtClean="0">
              <a:latin typeface="Tahoma" panose="020B0604030504040204" pitchFamily="34" charset="0"/>
            </a:endParaRPr>
          </a:p>
        </p:txBody>
      </p:sp>
    </p:spTree>
    <p:extLst>
      <p:ext uri="{BB962C8B-B14F-4D97-AF65-F5344CB8AC3E}">
        <p14:creationId xmlns:p14="http://schemas.microsoft.com/office/powerpoint/2010/main" val="375504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This exercise builds upon the Lat./Long. measuring techniques along with basic ATON symbol interruption.</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7476589B-0A2E-4033-B44B-BD521A913A86}" type="slidenum">
              <a:rPr lang="en-US" smtClean="0">
                <a:latin typeface="Tahoma" panose="020B0604030504040204" pitchFamily="34" charset="0"/>
              </a:rPr>
              <a:pPr eaLnBrk="1" hangingPunct="1"/>
              <a:t>38</a:t>
            </a:fld>
            <a:endParaRPr lang="en-US" dirty="0" smtClean="0">
              <a:latin typeface="Tahoma" panose="020B0604030504040204" pitchFamily="34" charset="0"/>
            </a:endParaRPr>
          </a:p>
        </p:txBody>
      </p:sp>
    </p:spTree>
    <p:extLst>
      <p:ext uri="{BB962C8B-B14F-4D97-AF65-F5344CB8AC3E}">
        <p14:creationId xmlns:p14="http://schemas.microsoft.com/office/powerpoint/2010/main" val="1722430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students may have already used these tools for the previous exercises.  Discuss the advantages and use of these tools as the slides appear. </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A3A2E807-5054-4C43-878D-25AA8C3E3398}" type="slidenum">
              <a:rPr lang="en-US" smtClean="0">
                <a:latin typeface="Tahoma" panose="020B0604030504040204" pitchFamily="34" charset="0"/>
              </a:rPr>
              <a:pPr eaLnBrk="1" hangingPunct="1"/>
              <a:t>39</a:t>
            </a:fld>
            <a:endParaRPr lang="en-US" dirty="0" smtClean="0">
              <a:latin typeface="Tahoma" panose="020B0604030504040204" pitchFamily="34" charset="0"/>
            </a:endParaRPr>
          </a:p>
        </p:txBody>
      </p:sp>
    </p:spTree>
    <p:extLst>
      <p:ext uri="{BB962C8B-B14F-4D97-AF65-F5344CB8AC3E}">
        <p14:creationId xmlns:p14="http://schemas.microsoft.com/office/powerpoint/2010/main" val="41984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Chart 12238</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F946ADB5-D949-4998-A042-32DAF995C053}" type="slidenum">
              <a:rPr lang="en-US" smtClean="0">
                <a:latin typeface="Tahoma" panose="020B0604030504040204" pitchFamily="34" charset="0"/>
              </a:rPr>
              <a:pPr eaLnBrk="1" hangingPunct="1"/>
              <a:t>4</a:t>
            </a:fld>
            <a:endParaRPr lang="en-US" dirty="0" smtClean="0">
              <a:latin typeface="Tahoma" panose="020B0604030504040204" pitchFamily="34" charset="0"/>
            </a:endParaRPr>
          </a:p>
        </p:txBody>
      </p:sp>
    </p:spTree>
    <p:extLst>
      <p:ext uri="{BB962C8B-B14F-4D97-AF65-F5344CB8AC3E}">
        <p14:creationId xmlns:p14="http://schemas.microsoft.com/office/powerpoint/2010/main" val="2193545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Vernier on the dividers is to enable tiny adjustments</a:t>
            </a:r>
            <a:endParaRPr lang="en-US" dirty="0"/>
          </a:p>
        </p:txBody>
      </p:sp>
      <p:sp>
        <p:nvSpPr>
          <p:cNvPr id="4" name="Slide Number Placeholder 3"/>
          <p:cNvSpPr>
            <a:spLocks noGrp="1"/>
          </p:cNvSpPr>
          <p:nvPr>
            <p:ph type="sldNum" sz="quarter" idx="10"/>
          </p:nvPr>
        </p:nvSpPr>
        <p:spPr/>
        <p:txBody>
          <a:bodyPr/>
          <a:lstStyle/>
          <a:p>
            <a:pPr>
              <a:defRPr/>
            </a:pPr>
            <a:fld id="{FF5E4038-216B-4D4A-BDF9-86507F179B38}" type="slidenum">
              <a:rPr lang="en-US" smtClean="0"/>
              <a:pPr>
                <a:defRPr/>
              </a:pPr>
              <a:t>40</a:t>
            </a:fld>
            <a:endParaRPr lang="en-US" dirty="0"/>
          </a:p>
        </p:txBody>
      </p:sp>
    </p:spTree>
    <p:extLst>
      <p:ext uri="{BB962C8B-B14F-4D97-AF65-F5344CB8AC3E}">
        <p14:creationId xmlns:p14="http://schemas.microsoft.com/office/powerpoint/2010/main" val="1547453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4AA979B9-0F6E-4846-99D1-0F8207E44084}" type="slidenum">
              <a:rPr lang="en-US" smtClean="0">
                <a:latin typeface="Tahoma" panose="020B0604030504040204" pitchFamily="34" charset="0"/>
              </a:rPr>
              <a:pPr eaLnBrk="1" hangingPunct="1"/>
              <a:t>43</a:t>
            </a:fld>
            <a:endParaRPr lang="en-US" dirty="0" smtClean="0">
              <a:latin typeface="Tahoma" panose="020B0604030504040204" pitchFamily="34" charset="0"/>
            </a:endParaRPr>
          </a:p>
        </p:txBody>
      </p:sp>
    </p:spTree>
    <p:extLst>
      <p:ext uri="{BB962C8B-B14F-4D97-AF65-F5344CB8AC3E}">
        <p14:creationId xmlns:p14="http://schemas.microsoft.com/office/powerpoint/2010/main" val="4230660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Discuss practicality of using plotters on small charts versus a large flat table</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410381AE-4877-47EA-9230-5B42562A5244}" type="slidenum">
              <a:rPr lang="en-US" smtClean="0">
                <a:latin typeface="Tahoma" panose="020B0604030504040204" pitchFamily="34" charset="0"/>
              </a:rPr>
              <a:pPr eaLnBrk="1" hangingPunct="1"/>
              <a:t>44</a:t>
            </a:fld>
            <a:endParaRPr lang="en-US" dirty="0" smtClean="0">
              <a:latin typeface="Tahoma" panose="020B0604030504040204" pitchFamily="34" charset="0"/>
            </a:endParaRPr>
          </a:p>
        </p:txBody>
      </p:sp>
    </p:spTree>
    <p:extLst>
      <p:ext uri="{BB962C8B-B14F-4D97-AF65-F5344CB8AC3E}">
        <p14:creationId xmlns:p14="http://schemas.microsoft.com/office/powerpoint/2010/main" val="147591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Discuss both ship’s compass (front and back reading) and hand bearing compass as tools.</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8659B14-B711-47D7-844E-715320E75E79}" type="slidenum">
              <a:rPr lang="en-US" smtClean="0">
                <a:latin typeface="Tahoma" panose="020B0604030504040204" pitchFamily="34" charset="0"/>
              </a:rPr>
              <a:pPr eaLnBrk="1" hangingPunct="1"/>
              <a:t>45</a:t>
            </a:fld>
            <a:endParaRPr lang="en-US" dirty="0" smtClean="0">
              <a:latin typeface="Tahoma" panose="020B0604030504040204" pitchFamily="34" charset="0"/>
            </a:endParaRPr>
          </a:p>
        </p:txBody>
      </p:sp>
    </p:spTree>
    <p:extLst>
      <p:ext uri="{BB962C8B-B14F-4D97-AF65-F5344CB8AC3E}">
        <p14:creationId xmlns:p14="http://schemas.microsoft.com/office/powerpoint/2010/main" val="56620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is for the benefit of students who know little about GPS. GPS is covered more thoroughly in Session 3.  </a:t>
            </a:r>
          </a:p>
          <a:p>
            <a:pPr>
              <a:buFontTx/>
              <a:buChar char="•"/>
            </a:pPr>
            <a:r>
              <a:rPr lang="en-US" dirty="0" smtClean="0"/>
              <a:t>  Use this opportunity to emphasize that learning these navigation terms will be critical in understanding how the GPS works.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95C2EB2-D255-4D4E-AD89-17BC28A0900B}" type="slidenum">
              <a:rPr lang="en-US" smtClean="0">
                <a:latin typeface="Tahoma" panose="020B0604030504040204" pitchFamily="34" charset="0"/>
              </a:rPr>
              <a:pPr eaLnBrk="1" hangingPunct="1"/>
              <a:t>46</a:t>
            </a:fld>
            <a:endParaRPr lang="en-US" dirty="0" smtClean="0">
              <a:latin typeface="Tahoma" panose="020B0604030504040204" pitchFamily="34" charset="0"/>
            </a:endParaRPr>
          </a:p>
        </p:txBody>
      </p:sp>
    </p:spTree>
    <p:extLst>
      <p:ext uri="{BB962C8B-B14F-4D97-AF65-F5344CB8AC3E}">
        <p14:creationId xmlns:p14="http://schemas.microsoft.com/office/powerpoint/2010/main" val="2371189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526A1BF0-E649-41DB-8A9E-C50523C62BCE}" type="slidenum">
              <a:rPr lang="en-US" smtClean="0">
                <a:latin typeface="Tahoma" panose="020B0604030504040204" pitchFamily="34" charset="0"/>
              </a:rPr>
              <a:pPr eaLnBrk="1" hangingPunct="1"/>
              <a:t>47</a:t>
            </a:fld>
            <a:endParaRPr lang="en-US" dirty="0" smtClean="0">
              <a:latin typeface="Tahoma" panose="020B0604030504040204" pitchFamily="34" charset="0"/>
            </a:endParaRPr>
          </a:p>
        </p:txBody>
      </p:sp>
    </p:spTree>
    <p:extLst>
      <p:ext uri="{BB962C8B-B14F-4D97-AF65-F5344CB8AC3E}">
        <p14:creationId xmlns:p14="http://schemas.microsoft.com/office/powerpoint/2010/main" val="3670480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Many planning errors are due to not carefully moving the course to the rose, reading the direction on the T rose instead of the M rose, or reading the reciprocal of the desired course.</a:t>
            </a:r>
          </a:p>
          <a:p>
            <a:r>
              <a:rPr lang="en-US" dirty="0" smtClean="0"/>
              <a:t>   </a:t>
            </a:r>
          </a:p>
          <a:p>
            <a:pPr>
              <a:buFontTx/>
              <a:buChar char="•"/>
            </a:pPr>
            <a:r>
              <a:rPr lang="en-US" dirty="0" smtClean="0"/>
              <a:t>  In the absence of navigation tools, fairly accurate course measurement can be made using a sheet of 8.5 x 11 paper and a straightedge. </a:t>
            </a:r>
          </a:p>
          <a:p>
            <a:r>
              <a:rPr lang="en-US" dirty="0" smtClean="0"/>
              <a:t> </a:t>
            </a:r>
          </a:p>
          <a:p>
            <a:pPr lvl="1">
              <a:buFont typeface="Wingdings" pitchFamily="2" charset="2"/>
              <a:buChar char="Ø"/>
            </a:pPr>
            <a:r>
              <a:rPr lang="en-US" dirty="0" smtClean="0"/>
              <a:t>  Place the long edge of the paper along the course line and an intersecting longitude Line.   If a longitude line isn’t convenient, use the straightedge to keep the paper edge aligned with the course, and slide the paper to one.  A latitude line can also be used.</a:t>
            </a:r>
          </a:p>
          <a:p>
            <a:pPr lvl="1">
              <a:buFont typeface="Wingdings" pitchFamily="2" charset="2"/>
              <a:buChar char="Ø"/>
            </a:pPr>
            <a:r>
              <a:rPr lang="en-US" dirty="0" smtClean="0"/>
              <a:t>  Hold the paper securely in place and align the straightedge with the longitude line and across the paper.  Strike a line with a pencil on the paper.</a:t>
            </a:r>
          </a:p>
          <a:p>
            <a:pPr lvl="1">
              <a:buFont typeface="Wingdings" pitchFamily="2" charset="2"/>
              <a:buChar char="Ø"/>
            </a:pPr>
            <a:r>
              <a:rPr lang="en-US" dirty="0" smtClean="0"/>
              <a:t>   Place the straight edge to align with the 000 and 180 tick marks on the magnetic  rose.</a:t>
            </a:r>
          </a:p>
          <a:p>
            <a:pPr lvl="1">
              <a:buFont typeface="Wingdings" pitchFamily="2" charset="2"/>
              <a:buChar char="Ø"/>
            </a:pPr>
            <a:r>
              <a:rPr lang="en-US" dirty="0" smtClean="0"/>
              <a:t>   Move the paper edge to the center of the compass rose and adjust it under the straightedge so the penciled line is aligned with the straight edge.  </a:t>
            </a:r>
          </a:p>
          <a:p>
            <a:pPr lvl="1">
              <a:buFont typeface="Wingdings" pitchFamily="2" charset="2"/>
              <a:buChar char="Ø"/>
            </a:pPr>
            <a:r>
              <a:rPr lang="en-US" dirty="0" smtClean="0"/>
              <a:t>  Read the magnetic course under the paper edge at the appropriate side of the M rose.  </a:t>
            </a:r>
            <a:br>
              <a:rPr lang="en-US" dirty="0" smtClean="0"/>
            </a:br>
            <a:endParaRPr lang="en-US" dirty="0"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BAD6F1B-5BC4-4DD3-A82C-E83025A3744B}" type="slidenum">
              <a:rPr lang="en-US" smtClean="0">
                <a:latin typeface="Tahoma" panose="020B0604030504040204" pitchFamily="34" charset="0"/>
              </a:rPr>
              <a:pPr eaLnBrk="1" hangingPunct="1"/>
              <a:t>48</a:t>
            </a:fld>
            <a:endParaRPr lang="en-US" dirty="0" smtClean="0">
              <a:latin typeface="Tahoma" panose="020B0604030504040204" pitchFamily="34" charset="0"/>
            </a:endParaRPr>
          </a:p>
        </p:txBody>
      </p:sp>
    </p:spTree>
    <p:extLst>
      <p:ext uri="{BB962C8B-B14F-4D97-AF65-F5344CB8AC3E}">
        <p14:creationId xmlns:p14="http://schemas.microsoft.com/office/powerpoint/2010/main" val="2010604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magnetic courses shown for Legs 4 and 6 are incorrect.  The intent is that students gain confidence in their ability to correctly measure course lines in Legs 1-2, and be able to recognize and correct an error when they are presented with one.</a:t>
            </a:r>
          </a:p>
          <a:p>
            <a:r>
              <a:rPr lang="en-US" dirty="0" smtClean="0"/>
              <a:t>  </a:t>
            </a:r>
          </a:p>
          <a:p>
            <a:pPr>
              <a:buFontTx/>
              <a:buChar char="•"/>
            </a:pPr>
            <a:r>
              <a:rPr lang="en-US" dirty="0" smtClean="0"/>
              <a:t>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77AAFF7-C2DB-48FD-B026-F28B1DA14E79}" type="slidenum">
              <a:rPr lang="en-US" smtClean="0">
                <a:latin typeface="Tahoma" panose="020B0604030504040204" pitchFamily="34" charset="0"/>
              </a:rPr>
              <a:pPr eaLnBrk="1" hangingPunct="1"/>
              <a:t>49</a:t>
            </a:fld>
            <a:endParaRPr lang="en-US" dirty="0" smtClean="0">
              <a:latin typeface="Tahoma" panose="020B0604030504040204" pitchFamily="34" charset="0"/>
            </a:endParaRPr>
          </a:p>
        </p:txBody>
      </p:sp>
    </p:spTree>
    <p:extLst>
      <p:ext uri="{BB962C8B-B14F-4D97-AF65-F5344CB8AC3E}">
        <p14:creationId xmlns:p14="http://schemas.microsoft.com/office/powerpoint/2010/main" val="2041085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E2AE0CE-CEC2-4FF9-9D86-1042CB94556A}" type="slidenum">
              <a:rPr lang="en-US" smtClean="0">
                <a:latin typeface="Tahoma" panose="020B0604030504040204" pitchFamily="34" charset="0"/>
              </a:rPr>
              <a:pPr eaLnBrk="1" hangingPunct="1"/>
              <a:t>50</a:t>
            </a:fld>
            <a:endParaRPr lang="en-US" dirty="0" smtClean="0">
              <a:latin typeface="Tahoma" panose="020B060403050404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Consult Student Guide</a:t>
            </a:r>
          </a:p>
          <a:p>
            <a:pPr eaLnBrk="1" hangingPunct="1"/>
            <a:r>
              <a:rPr lang="en-US" dirty="0" smtClean="0"/>
              <a:t>Discuss homework and expectations for next session.</a:t>
            </a:r>
          </a:p>
          <a:p>
            <a:pPr eaLnBrk="1" hangingPunct="1"/>
            <a:endParaRPr lang="en-US" dirty="0" smtClean="0"/>
          </a:p>
        </p:txBody>
      </p:sp>
    </p:spTree>
    <p:extLst>
      <p:ext uri="{BB962C8B-B14F-4D97-AF65-F5344CB8AC3E}">
        <p14:creationId xmlns:p14="http://schemas.microsoft.com/office/powerpoint/2010/main" val="3212820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99510A1A-0F2A-40A1-93E5-8847F810A45B}" type="slidenum">
              <a:rPr lang="en-US" smtClean="0">
                <a:latin typeface="Tahoma" panose="020B0604030504040204" pitchFamily="34" charset="0"/>
              </a:rPr>
              <a:pPr eaLnBrk="1" hangingPunct="1"/>
              <a:t>52</a:t>
            </a:fld>
            <a:endParaRPr lang="en-US" dirty="0" smtClean="0">
              <a:latin typeface="Tahoma" panose="020B060403050404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Optional slide that the instructor may insert into the presentation </a:t>
            </a:r>
          </a:p>
        </p:txBody>
      </p:sp>
    </p:spTree>
    <p:extLst>
      <p:ext uri="{BB962C8B-B14F-4D97-AF65-F5344CB8AC3E}">
        <p14:creationId xmlns:p14="http://schemas.microsoft.com/office/powerpoint/2010/main" val="296779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BEF17F93-8AF3-478E-8397-4EC97FFDD02D}" type="slidenum">
              <a:rPr lang="en-US" smtClean="0">
                <a:latin typeface="Tahoma" panose="020B0604030504040204" pitchFamily="34" charset="0"/>
              </a:rPr>
              <a:pPr eaLnBrk="1" hangingPunct="1"/>
              <a:t>5</a:t>
            </a:fld>
            <a:endParaRPr lang="en-US" dirty="0" smtClean="0">
              <a:latin typeface="Tahoma" panose="020B0604030504040204" pitchFamily="34" charset="0"/>
            </a:endParaRPr>
          </a:p>
        </p:txBody>
      </p:sp>
    </p:spTree>
    <p:extLst>
      <p:ext uri="{BB962C8B-B14F-4D97-AF65-F5344CB8AC3E}">
        <p14:creationId xmlns:p14="http://schemas.microsoft.com/office/powerpoint/2010/main" val="1925176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16EE6F57-7ED9-4F92-85C0-A56585C8A156}" type="slidenum">
              <a:rPr lang="en-US" smtClean="0">
                <a:latin typeface="Tahoma" panose="020B0604030504040204" pitchFamily="34" charset="0"/>
              </a:rPr>
              <a:pPr eaLnBrk="1" hangingPunct="1"/>
              <a:t>55</a:t>
            </a:fld>
            <a:endParaRPr lang="en-US" dirty="0" smtClean="0">
              <a:latin typeface="Tahoma" panose="020B060403050404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88680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When using charts in the Degree/Minutes/Seconds format, the GPS default (Degree/Minutes &amp; 10</a:t>
            </a:r>
            <a:r>
              <a:rPr lang="en-US" baseline="30000" dirty="0" smtClean="0"/>
              <a:t>th</a:t>
            </a:r>
            <a:r>
              <a:rPr lang="en-US" dirty="0" smtClean="0"/>
              <a:t> of Minutes) can be reset.</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41071B22-2FE6-4759-AF07-7A6844A4B0A4}" type="slidenum">
              <a:rPr lang="en-US" smtClean="0">
                <a:latin typeface="Tahoma" panose="020B0604030504040204" pitchFamily="34" charset="0"/>
              </a:rPr>
              <a:pPr eaLnBrk="1" hangingPunct="1"/>
              <a:t>62</a:t>
            </a:fld>
            <a:endParaRPr lang="en-US" dirty="0" smtClean="0">
              <a:latin typeface="Tahoma" panose="020B0604030504040204" pitchFamily="34" charset="0"/>
            </a:endParaRPr>
          </a:p>
        </p:txBody>
      </p:sp>
    </p:spTree>
    <p:extLst>
      <p:ext uri="{BB962C8B-B14F-4D97-AF65-F5344CB8AC3E}">
        <p14:creationId xmlns:p14="http://schemas.microsoft.com/office/powerpoint/2010/main" val="1829380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AFF0442D-E190-4458-A348-52E2C02B5DE5}" type="slidenum">
              <a:rPr lang="en-US" smtClean="0">
                <a:latin typeface="Tahoma" panose="020B0604030504040204" pitchFamily="34" charset="0"/>
              </a:rPr>
              <a:pPr eaLnBrk="1" hangingPunct="1"/>
              <a:t>63</a:t>
            </a:fld>
            <a:endParaRPr lang="en-US" dirty="0" smtClean="0">
              <a:latin typeface="Tahoma" panose="020B0604030504040204"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9033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F86C265D-7D22-4F48-9BBB-8FFFA0AED4DC}" type="slidenum">
              <a:rPr lang="en-US" smtClean="0">
                <a:latin typeface="Tahoma" panose="020B0604030504040204" pitchFamily="34" charset="0"/>
              </a:rPr>
              <a:pPr eaLnBrk="1" hangingPunct="1"/>
              <a:t>6</a:t>
            </a:fld>
            <a:endParaRPr lang="en-US" dirty="0" smtClean="0">
              <a:latin typeface="Tahoma" panose="020B060403050404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0456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All this information is necessary to understanding the operation of GPS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1211C9AA-D687-46BC-B800-8FAB8A359E25}" type="slidenum">
              <a:rPr lang="en-US" smtClean="0">
                <a:latin typeface="Tahoma" panose="020B0604030504040204" pitchFamily="34" charset="0"/>
              </a:rPr>
              <a:pPr eaLnBrk="1" hangingPunct="1"/>
              <a:t>7</a:t>
            </a:fld>
            <a:endParaRPr lang="en-US" dirty="0" smtClean="0">
              <a:latin typeface="Tahoma" panose="020B0604030504040204" pitchFamily="34" charset="0"/>
            </a:endParaRPr>
          </a:p>
        </p:txBody>
      </p:sp>
    </p:spTree>
    <p:extLst>
      <p:ext uri="{BB962C8B-B14F-4D97-AF65-F5344CB8AC3E}">
        <p14:creationId xmlns:p14="http://schemas.microsoft.com/office/powerpoint/2010/main" val="161710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Title Block is the focus for the discussion of charts, since most of the chart elements are listed here</a:t>
            </a:r>
          </a:p>
          <a:p>
            <a:r>
              <a:rPr lang="en-US" dirty="0" smtClean="0"/>
              <a:t>  </a:t>
            </a:r>
          </a:p>
          <a:p>
            <a:pPr>
              <a:buFontTx/>
              <a:buChar char="•"/>
            </a:pPr>
            <a:r>
              <a:rPr lang="en-US" dirty="0" smtClean="0"/>
              <a:t>  Refer the students to Fig 4-1.  This image was copied from the “Booklet Charts” provided in PDF at:            	http://ocsdata.ncd.noaa.gov/BookletChart/ </a:t>
            </a:r>
          </a:p>
          <a:p>
            <a:endParaRPr lang="en-US" dirty="0" smtClean="0"/>
          </a:p>
          <a:p>
            <a:pPr>
              <a:buFontTx/>
              <a:buChar char="•"/>
            </a:pPr>
            <a:r>
              <a:rPr lang="en-US" dirty="0" smtClean="0"/>
              <a:t>  Address Chart Number and Edition.  Current chart editions can be viewed at: 				http://www.nauticalcharts.noaa.gov/mcd/OnLineViewer.html</a:t>
            </a:r>
          </a:p>
          <a:p>
            <a:pPr>
              <a:buFontTx/>
              <a:buChar char="•"/>
            </a:pPr>
            <a:endParaRPr lang="en-US" dirty="0" smtClean="0"/>
          </a:p>
          <a:p>
            <a:pPr>
              <a:buFontTx/>
              <a:buChar char="•"/>
            </a:pPr>
            <a:r>
              <a:rPr lang="en-US" dirty="0" smtClean="0"/>
              <a:t>  Regarding the LORAN Interpolator from Wikipedia:  In accordance with the DHS Appropriations Act, the U.S. Coast Guard will terminate the transmission of all U.S. LORAN-C signals effective 2000 UTC, 8 February 2010.   At that time, the U.S. LORAN-C signal will be unusable and permanently discontinued. This termination does not affect U.S. participation in the Russian American or Canadian LORAN-C chains. U.S. participation in these chains will continue temporarily in accordance with international agreements.</a:t>
            </a:r>
            <a:r>
              <a:rPr lang="en-US" baseline="30000" dirty="0" smtClean="0"/>
              <a:t> </a:t>
            </a:r>
            <a:r>
              <a:rPr lang="en-US" dirty="0" smtClean="0"/>
              <a:t>  The Canadian government has announced that operation of Canadian chains will cease on or before 1 October 2010.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1791647-99B8-4E36-90A0-F2566C5DBDE2}" type="slidenum">
              <a:rPr lang="en-US" smtClean="0">
                <a:latin typeface="Tahoma" panose="020B0604030504040204" pitchFamily="34" charset="0"/>
              </a:rPr>
              <a:pPr eaLnBrk="1" hangingPunct="1"/>
              <a:t>8</a:t>
            </a:fld>
            <a:endParaRPr lang="en-US" dirty="0" smtClean="0">
              <a:latin typeface="Tahoma" panose="020B0604030504040204" pitchFamily="34" charset="0"/>
            </a:endParaRPr>
          </a:p>
        </p:txBody>
      </p:sp>
    </p:spTree>
    <p:extLst>
      <p:ext uri="{BB962C8B-B14F-4D97-AF65-F5344CB8AC3E}">
        <p14:creationId xmlns:p14="http://schemas.microsoft.com/office/powerpoint/2010/main" val="281105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Lines of longitude Projected parallel.</a:t>
            </a:r>
          </a:p>
          <a:p>
            <a:pPr>
              <a:buFontTx/>
              <a:buChar char="•"/>
            </a:pPr>
            <a:r>
              <a:rPr lang="en-US" dirty="0" smtClean="0"/>
              <a:t>  Angles correctly represented.</a:t>
            </a:r>
          </a:p>
          <a:p>
            <a:pPr>
              <a:buFontTx/>
              <a:buChar char="•"/>
            </a:pPr>
            <a:r>
              <a:rPr lang="en-US" dirty="0" smtClean="0"/>
              <a:t>  The farther from the equator, the greater the distortion.</a:t>
            </a:r>
          </a:p>
          <a:p>
            <a:pPr>
              <a:buFontTx/>
              <a:buChar char="•"/>
            </a:pPr>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EF8BF12-953A-46AD-B7F7-935D7D7B8BF3}" type="slidenum">
              <a:rPr lang="en-US" smtClean="0">
                <a:latin typeface="Tahoma" panose="020B0604030504040204" pitchFamily="34" charset="0"/>
              </a:rPr>
              <a:pPr eaLnBrk="1" hangingPunct="1"/>
              <a:t>9</a:t>
            </a:fld>
            <a:endParaRPr lang="en-US" dirty="0" smtClean="0">
              <a:latin typeface="Tahoma" panose="020B0604030504040204" pitchFamily="34" charset="0"/>
            </a:endParaRPr>
          </a:p>
        </p:txBody>
      </p:sp>
    </p:spTree>
    <p:extLst>
      <p:ext uri="{BB962C8B-B14F-4D97-AF65-F5344CB8AC3E}">
        <p14:creationId xmlns:p14="http://schemas.microsoft.com/office/powerpoint/2010/main" val="262517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76200"/>
            <a:ext cx="7086600" cy="838200"/>
          </a:xfrm>
        </p:spPr>
        <p:txBody>
          <a:bodyPr/>
          <a:lstStyle>
            <a:lvl1pPr algn="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r>
              <a:rPr lang="en-US" dirty="0" smtClean="0"/>
              <a:t>1/20/2014</a:t>
            </a:r>
            <a:endParaRPr lang="en-US" dirty="0"/>
          </a:p>
        </p:txBody>
      </p:sp>
      <p:sp>
        <p:nvSpPr>
          <p:cNvPr id="4101"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r>
              <a:rPr lang="en-US" dirty="0" smtClean="0"/>
              <a:t>WNChpt01_060110.ppt</a:t>
            </a:r>
            <a:endParaRPr lang="en-US" dirty="0"/>
          </a:p>
        </p:txBody>
      </p:sp>
      <p:sp>
        <p:nvSpPr>
          <p:cNvPr id="4102"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pPr>
              <a:defRPr/>
            </a:pPr>
            <a:fld id="{0DBB175E-4A73-4AE1-9D10-71CEF0A466FC}" type="slidenum">
              <a:rPr lang="en-US" smtClean="0"/>
              <a:pPr>
                <a:defRPr/>
              </a:pPr>
              <a:t>‹#›</a:t>
            </a:fld>
            <a:endParaRPr lang="en-US" dirty="0"/>
          </a:p>
        </p:txBody>
      </p:sp>
      <p:sp>
        <p:nvSpPr>
          <p:cNvPr id="7" name="Rectangle 6"/>
          <p:cNvSpPr/>
          <p:nvPr userDrawn="1"/>
        </p:nvSpPr>
        <p:spPr>
          <a:xfrm>
            <a:off x="1600200" y="6627813"/>
            <a:ext cx="2971800" cy="230832"/>
          </a:xfrm>
          <a:prstGeom prst="rect">
            <a:avLst/>
          </a:prstGeom>
        </p:spPr>
        <p:txBody>
          <a:bodyPr>
            <a:spAutoFit/>
          </a:bodyPr>
          <a:lstStyle/>
          <a:p>
            <a:pPr>
              <a:defRPr/>
            </a:pPr>
            <a:r>
              <a:rPr lang="en-US" sz="900">
                <a:latin typeface="Tahoma" panose="020B0604030504040204" pitchFamily="34" charset="0"/>
              </a:rPr>
              <a:t>Copyright </a:t>
            </a:r>
            <a:r>
              <a:rPr lang="en-US" sz="900" smtClean="0">
                <a:latin typeface="Tahoma" panose="020B0604030504040204" pitchFamily="34" charset="0"/>
              </a:rPr>
              <a:t>2014 </a:t>
            </a:r>
            <a:r>
              <a:rPr lang="en-US" sz="900" dirty="0">
                <a:latin typeface="Tahoma" panose="020B0604030504040204" pitchFamily="34" charset="0"/>
              </a:rPr>
              <a:t>Coast Guard Auxiliary Association, Inc.</a:t>
            </a:r>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419384764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901536360"/>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558D07-E699-471E-8926-A94D59D9BC15}" type="slidenum">
              <a:rPr lang="en-US" smtClean="0"/>
              <a:pPr>
                <a:defRPr/>
              </a:pPr>
              <a:t>‹#›</a:t>
            </a:fld>
            <a:endParaRPr lang="en-US" dirty="0"/>
          </a:p>
        </p:txBody>
      </p:sp>
    </p:spTree>
    <p:extLst>
      <p:ext uri="{BB962C8B-B14F-4D97-AF65-F5344CB8AC3E}">
        <p14:creationId xmlns:p14="http://schemas.microsoft.com/office/powerpoint/2010/main" val="4211238876"/>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lumMod val="10000"/>
                  </a:schemeClr>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945484137"/>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542917815"/>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1/20/2014</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78952169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1/20/2014</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F307174-280D-42B0-B141-C2C551DF0298}" type="slidenum">
              <a:rPr lang="en-US" smtClean="0"/>
              <a:pPr>
                <a:defRPr/>
              </a:pPr>
              <a:t>‹#›</a:t>
            </a:fld>
            <a:endParaRPr lang="en-US" dirty="0"/>
          </a:p>
        </p:txBody>
      </p:sp>
    </p:spTree>
    <p:extLst>
      <p:ext uri="{BB962C8B-B14F-4D97-AF65-F5344CB8AC3E}">
        <p14:creationId xmlns:p14="http://schemas.microsoft.com/office/powerpoint/2010/main" val="269979105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1/20/2014</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06DCE08-0D3A-4B6B-AB1E-BD535B645D23}" type="slidenum">
              <a:rPr lang="en-US" smtClean="0"/>
              <a:pPr>
                <a:defRPr/>
              </a:pPr>
              <a:t>‹#›</a:t>
            </a:fld>
            <a:endParaRPr lang="en-US" dirty="0"/>
          </a:p>
        </p:txBody>
      </p:sp>
    </p:spTree>
    <p:extLst>
      <p:ext uri="{BB962C8B-B14F-4D97-AF65-F5344CB8AC3E}">
        <p14:creationId xmlns:p14="http://schemas.microsoft.com/office/powerpoint/2010/main" val="2570703305"/>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70685307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810484415"/>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524000"/>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r>
              <a:rPr lang="en-US" smtClean="0"/>
              <a:t> </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r>
              <a:rPr lang="en-US" dirty="0" smtClean="0"/>
              <a:t>WNChpt01_060110.ppt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3D9B96-7189-4BF2-9A22-C1F88DE99521}" type="slidenum">
              <a:rPr lang="en-US" smtClean="0"/>
              <a:pPr>
                <a:defRPr/>
              </a:pPr>
              <a:t>‹#›</a:t>
            </a:fld>
            <a:endParaRPr lang="en-US" dirty="0"/>
          </a:p>
        </p:txBody>
      </p:sp>
      <p:sp>
        <p:nvSpPr>
          <p:cNvPr id="7" name="Rectangle 6"/>
          <p:cNvSpPr/>
          <p:nvPr userDrawn="1"/>
        </p:nvSpPr>
        <p:spPr>
          <a:xfrm>
            <a:off x="1600200" y="6627813"/>
            <a:ext cx="2971800" cy="230187"/>
          </a:xfrm>
          <a:prstGeom prst="rect">
            <a:avLst/>
          </a:prstGeom>
        </p:spPr>
        <p:txBody>
          <a:bodyPr>
            <a:spAutoFit/>
          </a:bodyPr>
          <a:lstStyle/>
          <a:p>
            <a:pPr>
              <a:defRPr/>
            </a:pPr>
            <a:r>
              <a:rPr lang="en-US" sz="900" dirty="0">
                <a:latin typeface="Tahoma" panose="020B0604030504040204" pitchFamily="34" charset="0"/>
              </a:rPr>
              <a:t>Copyright </a:t>
            </a:r>
            <a:r>
              <a:rPr lang="en-US" sz="900" dirty="0" smtClean="0">
                <a:latin typeface="Tahoma" panose="020B0604030504040204" pitchFamily="34" charset="0"/>
              </a:rPr>
              <a:t>2014 </a:t>
            </a:r>
            <a:r>
              <a:rPr lang="en-US" sz="900" dirty="0">
                <a:latin typeface="Tahoma" panose="020B0604030504040204" pitchFamily="34" charset="0"/>
              </a:rPr>
              <a:t>Coast Guard Auxiliary Association, Inc.</a:t>
            </a:r>
          </a:p>
        </p:txBody>
      </p:sp>
    </p:spTree>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04800"/>
            <a:ext cx="7086600" cy="838200"/>
          </a:xfrm>
        </p:spPr>
        <p:txBody>
          <a:bodyPr/>
          <a:lstStyle/>
          <a:p>
            <a:pPr algn="l"/>
            <a:r>
              <a:rPr lang="en-US" dirty="0" smtClean="0"/>
              <a:t>Weekend Navigator</a:t>
            </a:r>
            <a:br>
              <a:rPr lang="en-US" dirty="0" smtClean="0"/>
            </a:br>
            <a:r>
              <a:rPr lang="en-US" dirty="0" smtClean="0"/>
              <a:t>Session 1: The basics</a:t>
            </a:r>
            <a:endParaRPr lang="en-US" dirty="0"/>
          </a:p>
        </p:txBody>
      </p:sp>
    </p:spTree>
    <p:extLst>
      <p:ext uri="{BB962C8B-B14F-4D97-AF65-F5344CB8AC3E}">
        <p14:creationId xmlns:p14="http://schemas.microsoft.com/office/powerpoint/2010/main" val="42692781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5"/>
          <p:cNvSpPr>
            <a:spLocks noGrp="1"/>
          </p:cNvSpPr>
          <p:nvPr>
            <p:ph type="title"/>
          </p:nvPr>
        </p:nvSpPr>
        <p:spPr/>
        <p:txBody>
          <a:bodyPr/>
          <a:lstStyle/>
          <a:p>
            <a:pPr algn="ctr"/>
            <a:r>
              <a:rPr lang="en-US" dirty="0" smtClean="0">
                <a:cs typeface="Tahoma" panose="020B0604030504040204" pitchFamily="34" charset="0"/>
              </a:rPr>
              <a:t>Projections</a:t>
            </a:r>
          </a:p>
        </p:txBody>
      </p:sp>
      <p:sp>
        <p:nvSpPr>
          <p:cNvPr id="12291" name="TextBox 5"/>
          <p:cNvSpPr txBox="1">
            <a:spLocks noChangeArrowheads="1"/>
          </p:cNvSpPr>
          <p:nvPr/>
        </p:nvSpPr>
        <p:spPr bwMode="auto">
          <a:xfrm>
            <a:off x="1371600" y="1447800"/>
            <a:ext cx="7239000" cy="1077913"/>
          </a:xfrm>
          <a:prstGeom prst="rect">
            <a:avLst/>
          </a:prstGeom>
          <a:noFill/>
          <a:ln w="9525">
            <a:noFill/>
            <a:miter lim="800000"/>
            <a:headEnd/>
            <a:tailEnd/>
          </a:ln>
        </p:spPr>
        <p:txBody>
          <a:bodyPr>
            <a:spAutoFit/>
          </a:bodyPr>
          <a:lstStyle/>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Polyconic Projection  </a:t>
            </a: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p:txBody>
      </p:sp>
      <p:pic>
        <p:nvPicPr>
          <p:cNvPr id="15365" name="Picture 7" descr="Pictur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1217"/>
            <a:ext cx="5562600" cy="441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10</a:t>
            </a:fld>
            <a:endParaRPr lang="en-US"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438400"/>
            <a:ext cx="7772400" cy="1362075"/>
          </a:xfrm>
        </p:spPr>
        <p:txBody>
          <a:bodyPr/>
          <a:lstStyle/>
          <a:p>
            <a:pPr algn="ctr"/>
            <a:r>
              <a:rPr lang="en-US" dirty="0" smtClean="0"/>
              <a:t>Chart scale</a:t>
            </a:r>
            <a:endParaRPr lang="en-US" dirty="0"/>
          </a:p>
        </p:txBody>
      </p:sp>
      <p:sp>
        <p:nvSpPr>
          <p:cNvPr id="4" name="Slide Number Placeholder 3"/>
          <p:cNvSpPr>
            <a:spLocks noGrp="1"/>
          </p:cNvSpPr>
          <p:nvPr>
            <p:ph type="sldNum" sz="quarter" idx="12"/>
          </p:nvPr>
        </p:nvSpPr>
        <p:spPr/>
        <p:txBody>
          <a:bodyPr/>
          <a:lstStyle/>
          <a:p>
            <a:pPr>
              <a:defRPr/>
            </a:pPr>
            <a:fld id="{1E3D9B96-7189-4BF2-9A22-C1F88DE99521}" type="slidenum">
              <a:rPr lang="en-US" smtClean="0"/>
              <a:pPr>
                <a:defRPr/>
              </a:pPr>
              <a:t>11</a:t>
            </a:fld>
            <a:endParaRPr lang="en-US"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6" descr="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86600" y="6019800"/>
            <a:ext cx="1295400" cy="369888"/>
          </a:xfrm>
          <a:prstGeom prst="rect">
            <a:avLst/>
          </a:prstGeom>
          <a:noFill/>
        </p:spPr>
        <p:txBody>
          <a:bodyPr>
            <a:spAutoFit/>
          </a:bodyPr>
          <a:lstStyle/>
          <a:p>
            <a:pPr>
              <a:defRPr/>
            </a:pPr>
            <a:r>
              <a:rPr lang="en-US" dirty="0">
                <a:solidFill>
                  <a:schemeClr val="tx2"/>
                </a:solidFill>
                <a:latin typeface="Tahoma" panose="020B0604030504040204" pitchFamily="34" charset="0"/>
              </a:rPr>
              <a:t>Fig 4-9</a:t>
            </a:r>
          </a:p>
        </p:txBody>
      </p:sp>
      <p:sp>
        <p:nvSpPr>
          <p:cNvPr id="17411" name="Title 5"/>
          <p:cNvSpPr>
            <a:spLocks noGrp="1"/>
          </p:cNvSpPr>
          <p:nvPr>
            <p:ph type="title"/>
          </p:nvPr>
        </p:nvSpPr>
        <p:spPr/>
        <p:txBody>
          <a:bodyPr/>
          <a:lstStyle/>
          <a:p>
            <a:pPr algn="l"/>
            <a:r>
              <a:rPr lang="en-US" sz="4800" b="0" dirty="0" smtClean="0">
                <a:solidFill>
                  <a:schemeClr val="accent4">
                    <a:lumMod val="10000"/>
                  </a:schemeClr>
                </a:solidFill>
                <a:effectLst/>
                <a:cs typeface="Tahoma" panose="020B0604030504040204" pitchFamily="34" charset="0"/>
              </a:rPr>
              <a:t>Scale 1:10,000</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5"/>
          <p:cNvSpPr>
            <a:spLocks noGrp="1"/>
          </p:cNvSpPr>
          <p:nvPr>
            <p:ph type="title"/>
          </p:nvPr>
        </p:nvSpPr>
        <p:spPr/>
        <p:txBody>
          <a:bodyPr/>
          <a:lstStyle/>
          <a:p>
            <a:pPr algn="l"/>
            <a:r>
              <a:rPr lang="en-US" sz="4800" b="0" dirty="0" smtClean="0">
                <a:solidFill>
                  <a:schemeClr val="accent4">
                    <a:lumMod val="10000"/>
                  </a:schemeClr>
                </a:solidFill>
                <a:effectLst/>
                <a:cs typeface="Tahoma" panose="020B0604030504040204" pitchFamily="34" charset="0"/>
              </a:rPr>
              <a:t>Scale 1:20,000</a:t>
            </a:r>
          </a:p>
        </p:txBody>
      </p:sp>
      <p:sp>
        <p:nvSpPr>
          <p:cNvPr id="6" name="Oval 5"/>
          <p:cNvSpPr/>
          <p:nvPr/>
        </p:nvSpPr>
        <p:spPr>
          <a:xfrm>
            <a:off x="609600" y="2133600"/>
            <a:ext cx="838200" cy="838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5"/>
          <p:cNvSpPr>
            <a:spLocks noGrp="1"/>
          </p:cNvSpPr>
          <p:nvPr>
            <p:ph type="title"/>
          </p:nvPr>
        </p:nvSpPr>
        <p:spPr/>
        <p:txBody>
          <a:bodyPr/>
          <a:lstStyle/>
          <a:p>
            <a:pPr algn="l"/>
            <a:r>
              <a:rPr lang="en-US" sz="4800" b="0" dirty="0" smtClean="0">
                <a:solidFill>
                  <a:schemeClr val="accent4">
                    <a:lumMod val="10000"/>
                  </a:schemeClr>
                </a:solidFill>
                <a:effectLst/>
                <a:cs typeface="Tahoma" panose="020B0604030504040204" pitchFamily="34" charset="0"/>
              </a:rPr>
              <a:t>Scale 1:40,000</a:t>
            </a:r>
          </a:p>
        </p:txBody>
      </p:sp>
      <p:sp>
        <p:nvSpPr>
          <p:cNvPr id="6" name="Oval 5"/>
          <p:cNvSpPr/>
          <p:nvPr/>
        </p:nvSpPr>
        <p:spPr>
          <a:xfrm>
            <a:off x="3727450" y="1952625"/>
            <a:ext cx="533400" cy="533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Pictur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5"/>
          <p:cNvSpPr>
            <a:spLocks noGrp="1"/>
          </p:cNvSpPr>
          <p:nvPr>
            <p:ph type="title"/>
          </p:nvPr>
        </p:nvSpPr>
        <p:spPr/>
        <p:txBody>
          <a:bodyPr/>
          <a:lstStyle/>
          <a:p>
            <a:pPr algn="l"/>
            <a:r>
              <a:rPr lang="en-US" sz="4800" b="0" dirty="0" smtClean="0">
                <a:solidFill>
                  <a:schemeClr val="accent4">
                    <a:lumMod val="10000"/>
                  </a:schemeClr>
                </a:solidFill>
                <a:effectLst/>
                <a:cs typeface="Tahoma" panose="020B0604030504040204" pitchFamily="34" charset="0"/>
              </a:rPr>
              <a:t>Scale 1:80,000</a:t>
            </a:r>
          </a:p>
        </p:txBody>
      </p:sp>
      <p:sp>
        <p:nvSpPr>
          <p:cNvPr id="7" name="Oval 6"/>
          <p:cNvSpPr/>
          <p:nvPr/>
        </p:nvSpPr>
        <p:spPr>
          <a:xfrm>
            <a:off x="838200" y="3657600"/>
            <a:ext cx="3048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ictur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5"/>
          <p:cNvSpPr>
            <a:spLocks noGrp="1"/>
          </p:cNvSpPr>
          <p:nvPr>
            <p:ph type="title"/>
          </p:nvPr>
        </p:nvSpPr>
        <p:spPr/>
        <p:txBody>
          <a:bodyPr/>
          <a:lstStyle/>
          <a:p>
            <a:pPr algn="l"/>
            <a:r>
              <a:rPr lang="en-US" dirty="0" smtClean="0">
                <a:cs typeface="Tahoma" panose="020B0604030504040204" pitchFamily="34" charset="0"/>
              </a:rPr>
              <a:t>  </a:t>
            </a:r>
            <a:r>
              <a:rPr lang="en-US" sz="4800" b="0" dirty="0" smtClean="0">
                <a:solidFill>
                  <a:schemeClr val="accent4">
                    <a:lumMod val="10000"/>
                  </a:schemeClr>
                </a:solidFill>
                <a:effectLst/>
                <a:cs typeface="Tahoma" panose="020B0604030504040204" pitchFamily="34" charset="0"/>
              </a:rPr>
              <a:t>Scale 1:200,000</a:t>
            </a:r>
          </a:p>
        </p:txBody>
      </p:sp>
      <p:sp>
        <p:nvSpPr>
          <p:cNvPr id="7" name="Oval 6"/>
          <p:cNvSpPr/>
          <p:nvPr/>
        </p:nvSpPr>
        <p:spPr>
          <a:xfrm>
            <a:off x="4676775" y="3568700"/>
            <a:ext cx="152400" cy="152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cs typeface="Times New Roman" pitchFamily="18" charset="0"/>
              </a:rPr>
              <a:t>Latitude &amp; Longitude</a:t>
            </a:r>
          </a:p>
        </p:txBody>
      </p:sp>
      <p:grpSp>
        <p:nvGrpSpPr>
          <p:cNvPr id="2" name="Group 6"/>
          <p:cNvGrpSpPr>
            <a:grpSpLocks/>
          </p:cNvGrpSpPr>
          <p:nvPr/>
        </p:nvGrpSpPr>
        <p:grpSpPr bwMode="auto">
          <a:xfrm>
            <a:off x="1981200" y="1524000"/>
            <a:ext cx="5638800" cy="4876800"/>
            <a:chOff x="1676400" y="1121249"/>
            <a:chExt cx="6172200" cy="5653088"/>
          </a:xfrm>
        </p:grpSpPr>
        <p:pic>
          <p:nvPicPr>
            <p:cNvPr id="22534" name="Picture 5" descr="Fig 4-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21249"/>
              <a:ext cx="61722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81200" y="6019705"/>
              <a:ext cx="1295400" cy="380745"/>
            </a:xfrm>
            <a:prstGeom prst="rect">
              <a:avLst/>
            </a:prstGeom>
            <a:noFill/>
          </p:spPr>
          <p:txBody>
            <a:bodyPr>
              <a:spAutoFit/>
            </a:bodyPr>
            <a:lstStyle/>
            <a:p>
              <a:pPr>
                <a:defRPr/>
              </a:pPr>
              <a:r>
                <a:rPr lang="en-US" dirty="0">
                  <a:solidFill>
                    <a:srgbClr val="FFFF00"/>
                  </a:solidFill>
                  <a:latin typeface="Tahoma" panose="020B0604030504040204" pitchFamily="34" charset="0"/>
                </a:rPr>
                <a:t>Fig 4-10</a:t>
              </a:r>
            </a:p>
          </p:txBody>
        </p:sp>
      </p:grpSp>
      <p:sp>
        <p:nvSpPr>
          <p:cNvPr id="3" name="Slide Number Placeholder 2"/>
          <p:cNvSpPr>
            <a:spLocks noGrp="1"/>
          </p:cNvSpPr>
          <p:nvPr>
            <p:ph type="sldNum" sz="quarter" idx="12"/>
          </p:nvPr>
        </p:nvSpPr>
        <p:spPr/>
        <p:txBody>
          <a:bodyPr/>
          <a:lstStyle/>
          <a:p>
            <a:pPr>
              <a:defRPr/>
            </a:pPr>
            <a:fld id="{8F307174-280D-42B0-B141-C2C551DF0298}" type="slidenum">
              <a:rPr lang="en-US" smtClean="0"/>
              <a:pPr>
                <a:defRPr/>
              </a:pPr>
              <a:t>17</a:t>
            </a:fld>
            <a:endParaRPr lang="en-US" dirty="0"/>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algn="ctr" eaLnBrk="1" hangingPunct="1"/>
            <a:r>
              <a:rPr lang="en-US" dirty="0" smtClean="0">
                <a:cs typeface="Times New Roman" pitchFamily="18" charset="0"/>
              </a:rPr>
              <a:t>Class Exercise </a:t>
            </a:r>
            <a:br>
              <a:rPr lang="en-US" dirty="0" smtClean="0">
                <a:cs typeface="Times New Roman" pitchFamily="18" charset="0"/>
              </a:rPr>
            </a:br>
            <a:r>
              <a:rPr lang="en-US" dirty="0" smtClean="0">
                <a:cs typeface="Times New Roman" pitchFamily="18" charset="0"/>
              </a:rPr>
              <a:t>Lat. &amp; Long.</a:t>
            </a:r>
          </a:p>
        </p:txBody>
      </p:sp>
      <p:sp>
        <p:nvSpPr>
          <p:cNvPr id="7" name="TextBox 6"/>
          <p:cNvSpPr txBox="1"/>
          <p:nvPr/>
        </p:nvSpPr>
        <p:spPr>
          <a:xfrm>
            <a:off x="914400" y="1676400"/>
            <a:ext cx="7659687" cy="4678363"/>
          </a:xfrm>
          <a:prstGeom prst="rect">
            <a:avLst/>
          </a:prstGeom>
          <a:noFill/>
        </p:spPr>
        <p:txBody>
          <a:bodyPr>
            <a:spAutoFit/>
          </a:bodyPr>
          <a:lstStyle/>
          <a:p>
            <a:pPr>
              <a:defRPr/>
            </a:pPr>
            <a:r>
              <a:rPr lang="en-US" sz="2800" dirty="0">
                <a:solidFill>
                  <a:schemeClr val="accent4">
                    <a:lumMod val="10000"/>
                  </a:schemeClr>
                </a:solidFill>
                <a:latin typeface="Tahoma" panose="020B0604030504040204" pitchFamily="34" charset="0"/>
              </a:rPr>
              <a:t>Use Chart 2 for this exercise</a:t>
            </a:r>
          </a:p>
          <a:p>
            <a:pPr>
              <a:defRPr/>
            </a:pP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What’s the Latitude (Lat.) of the lower right corner?</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41° 27.0’ N</a:t>
            </a:r>
          </a:p>
          <a:p>
            <a:pPr>
              <a:buFont typeface="Arial" pitchFamily="34" charset="0"/>
              <a:buChar char="•"/>
              <a:defRPr/>
            </a:pPr>
            <a:endParaRPr lang="en-US" sz="14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What’s the Longitude (Long.)?</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070</a:t>
            </a:r>
            <a:r>
              <a:rPr lang="en-US" sz="2800" b="1">
                <a:solidFill>
                  <a:schemeClr val="accent4">
                    <a:lumMod val="10000"/>
                  </a:schemeClr>
                </a:solidFill>
                <a:latin typeface="Tahoma" panose="020B0604030504040204" pitchFamily="34" charset="0"/>
              </a:rPr>
              <a:t>° </a:t>
            </a:r>
            <a:r>
              <a:rPr lang="en-US" sz="2800" b="1" smtClean="0">
                <a:solidFill>
                  <a:schemeClr val="accent4">
                    <a:lumMod val="10000"/>
                  </a:schemeClr>
                </a:solidFill>
                <a:latin typeface="Tahoma" panose="020B0604030504040204" pitchFamily="34" charset="0"/>
              </a:rPr>
              <a:t>29.4 </a:t>
            </a:r>
            <a:r>
              <a:rPr lang="en-US" sz="2800" b="1" dirty="0">
                <a:solidFill>
                  <a:schemeClr val="accent4">
                    <a:lumMod val="10000"/>
                  </a:schemeClr>
                </a:solidFill>
                <a:latin typeface="Tahoma" panose="020B0604030504040204" pitchFamily="34" charset="0"/>
              </a:rPr>
              <a:t>W </a:t>
            </a:r>
          </a:p>
          <a:p>
            <a:pPr>
              <a:buFont typeface="Arial" pitchFamily="34" charset="0"/>
              <a:buChar char="•"/>
              <a:defRPr/>
            </a:pP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What’s the Lat. and Long. of the left top corner?</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41° 33.7’ N     070° 40.0’ W</a:t>
            </a:r>
          </a:p>
        </p:txBody>
      </p:sp>
      <p:sp>
        <p:nvSpPr>
          <p:cNvPr id="3" name="Slide Number Placeholder 2"/>
          <p:cNvSpPr>
            <a:spLocks noGrp="1"/>
          </p:cNvSpPr>
          <p:nvPr>
            <p:ph type="sldNum" sz="quarter" idx="12"/>
          </p:nvPr>
        </p:nvSpPr>
        <p:spPr/>
        <p:txBody>
          <a:bodyPr/>
          <a:lstStyle/>
          <a:p>
            <a:pPr>
              <a:defRPr/>
            </a:pPr>
            <a:fld id="{8F307174-280D-42B0-B141-C2C551DF0298}" type="slidenum">
              <a:rPr lang="en-US" smtClean="0"/>
              <a:pPr>
                <a:defRPr/>
              </a:pPr>
              <a:t>18</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cs typeface="Times New Roman" pitchFamily="18" charset="0"/>
              </a:rPr>
              <a:t>Measuring Lat. &amp; Long.</a:t>
            </a: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 y="1371600"/>
            <a:ext cx="9128078"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bwMode="auto">
          <a:xfrm>
            <a:off x="7315200" y="6477000"/>
            <a:ext cx="1295400" cy="381000"/>
          </a:xfrm>
          <a:prstGeom prst="rect">
            <a:avLst/>
          </a:prstGeom>
          <a:noFill/>
        </p:spPr>
        <p:txBody>
          <a:bodyPr>
            <a:spAutoFit/>
          </a:bodyPr>
          <a:lstStyle/>
          <a:p>
            <a:pPr>
              <a:defRPr/>
            </a:pPr>
            <a:r>
              <a:rPr lang="en-US" dirty="0">
                <a:solidFill>
                  <a:srgbClr val="FFFF00"/>
                </a:solidFill>
                <a:latin typeface="Tahoma" panose="020B0604030504040204" pitchFamily="34" charset="0"/>
              </a:rPr>
              <a:t>Fig 4-18</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19</a:t>
            </a:fld>
            <a:endParaRPr lang="en-US"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5"/>
          <p:cNvSpPr>
            <a:spLocks noGrp="1"/>
          </p:cNvSpPr>
          <p:nvPr>
            <p:ph type="title"/>
          </p:nvPr>
        </p:nvSpPr>
        <p:spPr/>
        <p:txBody>
          <a:bodyPr/>
          <a:lstStyle/>
          <a:p>
            <a:pPr algn="ctr">
              <a:defRPr/>
            </a:pPr>
            <a:r>
              <a:rPr lang="en-US" dirty="0">
                <a:cs typeface="Tahoma" panose="020B0604030504040204" pitchFamily="34" charset="0"/>
              </a:rPr>
              <a:t>WN Introduction</a:t>
            </a:r>
          </a:p>
        </p:txBody>
      </p:sp>
      <p:sp>
        <p:nvSpPr>
          <p:cNvPr id="61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DDC4EC4-3A26-4B7A-AF30-40C5F1DFC0B9}" type="slidenum">
              <a:rPr lang="en-US" smtClean="0">
                <a:solidFill>
                  <a:srgbClr val="003366"/>
                </a:solidFill>
                <a:latin typeface="Comic Sans MS" pitchFamily="66" charset="0"/>
              </a:rPr>
              <a:pPr eaLnBrk="1" hangingPunct="1"/>
              <a:t>2</a:t>
            </a:fld>
            <a:endParaRPr lang="en-US" dirty="0" smtClean="0">
              <a:solidFill>
                <a:srgbClr val="003366"/>
              </a:solidFill>
              <a:latin typeface="Comic Sans MS" pitchFamily="66" charset="0"/>
            </a:endParaRPr>
          </a:p>
        </p:txBody>
      </p:sp>
      <p:sp>
        <p:nvSpPr>
          <p:cNvPr id="9219" name="TextBox 5"/>
          <p:cNvSpPr txBox="1">
            <a:spLocks noChangeArrowheads="1"/>
          </p:cNvSpPr>
          <p:nvPr/>
        </p:nvSpPr>
        <p:spPr bwMode="auto">
          <a:xfrm>
            <a:off x="990600" y="1724025"/>
            <a:ext cx="7239000" cy="4524375"/>
          </a:xfrm>
          <a:prstGeom prst="rect">
            <a:avLst/>
          </a:prstGeom>
          <a:noFill/>
          <a:ln w="9525">
            <a:noFill/>
            <a:miter lim="800000"/>
            <a:headEnd/>
            <a:tailEnd/>
          </a:ln>
        </p:spPr>
        <p:txBody>
          <a:bodyPr>
            <a:spAutoFit/>
          </a:bodyPr>
          <a:lstStyle/>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Registration</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Contact numbers </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Facility Rules</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Class Schedule</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Student Guide</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Topic Presentation</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Tools</a:t>
            </a: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algn="ctr" eaLnBrk="1" hangingPunct="1"/>
            <a:r>
              <a:rPr lang="en-US" dirty="0" smtClean="0">
                <a:cs typeface="Times New Roman" pitchFamily="18" charset="0"/>
              </a:rPr>
              <a:t>Class Exercise</a:t>
            </a:r>
            <a:br>
              <a:rPr lang="en-US" dirty="0" smtClean="0">
                <a:cs typeface="Times New Roman" pitchFamily="18" charset="0"/>
              </a:rPr>
            </a:br>
            <a:r>
              <a:rPr lang="en-US" dirty="0" smtClean="0">
                <a:cs typeface="Times New Roman" pitchFamily="18" charset="0"/>
              </a:rPr>
              <a:t>Lat. &amp; Long.</a:t>
            </a:r>
          </a:p>
        </p:txBody>
      </p:sp>
      <p:sp>
        <p:nvSpPr>
          <p:cNvPr id="7" name="TextBox 6"/>
          <p:cNvSpPr txBox="1"/>
          <p:nvPr/>
        </p:nvSpPr>
        <p:spPr>
          <a:xfrm>
            <a:off x="838200" y="1785937"/>
            <a:ext cx="7659688" cy="4462463"/>
          </a:xfrm>
          <a:prstGeom prst="rect">
            <a:avLst/>
          </a:prstGeom>
          <a:noFill/>
        </p:spPr>
        <p:txBody>
          <a:bodyPr>
            <a:spAutoFit/>
          </a:bodyPr>
          <a:lstStyle/>
          <a:p>
            <a:pPr>
              <a:defRPr/>
            </a:pPr>
            <a:r>
              <a:rPr lang="en-US" sz="2800" dirty="0">
                <a:solidFill>
                  <a:schemeClr val="accent4">
                    <a:lumMod val="10000"/>
                  </a:schemeClr>
                </a:solidFill>
                <a:latin typeface="Tahoma" panose="020B0604030504040204" pitchFamily="34" charset="0"/>
                <a:cs typeface="Tahoma" panose="020B0604030504040204" pitchFamily="34" charset="0"/>
              </a:rPr>
              <a:t>Use Chart 2 for this exercise</a:t>
            </a:r>
          </a:p>
          <a:p>
            <a:pPr algn="ctr">
              <a:defRPr/>
            </a:pP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 is the Lat./Long. of the Oak Bluffs “CUP”? </a:t>
            </a:r>
            <a:r>
              <a:rPr lang="en-US" dirty="0">
                <a:solidFill>
                  <a:schemeClr val="accent4">
                    <a:lumMod val="10000"/>
                  </a:schemeClr>
                </a:solidFill>
                <a:latin typeface="Tahoma" panose="020B0604030504040204" pitchFamily="34" charset="0"/>
              </a:rPr>
              <a:t>(Cupola; a dome shaped tower or turret on a building)</a:t>
            </a:r>
            <a:r>
              <a:rPr lang="en-US" sz="2800" dirty="0">
                <a:solidFill>
                  <a:schemeClr val="accent4">
                    <a:lumMod val="10000"/>
                  </a:schemeClr>
                </a:solidFill>
                <a:latin typeface="Tahoma" panose="020B0604030504040204" pitchFamily="34" charset="0"/>
              </a:rPr>
              <a:t>   </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41° 27.4’ N     070° 34.0’ W </a:t>
            </a:r>
          </a:p>
          <a:p>
            <a:pPr>
              <a:buFont typeface="Arial" pitchFamily="34" charset="0"/>
              <a:buChar char="•"/>
              <a:defRPr/>
            </a:pPr>
            <a:endParaRPr lang="en-US" sz="28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 is the number located at:                             	</a:t>
            </a:r>
            <a:r>
              <a:rPr lang="en-US" sz="2800" b="1" dirty="0">
                <a:solidFill>
                  <a:schemeClr val="accent4">
                    <a:lumMod val="10000"/>
                  </a:schemeClr>
                </a:solidFill>
                <a:latin typeface="Tahoma" panose="020B0604030504040204" pitchFamily="34" charset="0"/>
              </a:rPr>
              <a:t>41° 30.0’ N     070° 38.4’ W </a:t>
            </a:r>
          </a:p>
          <a:p>
            <a:pPr>
              <a:defRPr/>
            </a:pPr>
            <a:r>
              <a:rPr lang="en-US" sz="2800" dirty="0">
                <a:solidFill>
                  <a:schemeClr val="accent4">
                    <a:lumMod val="10000"/>
                  </a:schemeClr>
                </a:solidFill>
                <a:latin typeface="Tahoma" panose="020B0604030504040204" pitchFamily="34" charset="0"/>
              </a:rPr>
              <a:t>           “77”</a:t>
            </a:r>
          </a:p>
          <a:p>
            <a:pPr>
              <a:buFont typeface="Arial" pitchFamily="34" charset="0"/>
              <a:buChar char="•"/>
              <a:defRPr/>
            </a:pPr>
            <a:endParaRPr lang="en-US" sz="1600" dirty="0">
              <a:solidFill>
                <a:schemeClr val="accent4">
                  <a:lumMod val="10000"/>
                </a:schemeClr>
              </a:solidFill>
              <a:latin typeface="Tahoma" panose="020B0604030504040204" pitchFamily="34" charset="0"/>
            </a:endParaRPr>
          </a:p>
          <a:p>
            <a:pPr>
              <a:defRPr/>
            </a:pPr>
            <a:r>
              <a:rPr lang="en-US" sz="2800" dirty="0">
                <a:solidFill>
                  <a:schemeClr val="accent4">
                    <a:lumMod val="10000"/>
                  </a:schemeClr>
                </a:solidFill>
                <a:latin typeface="Tahoma" panose="020B0604030504040204" pitchFamily="34" charset="0"/>
              </a:rPr>
              <a:t>    </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20</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lgn="ctr" eaLnBrk="1" hangingPunct="1"/>
            <a:r>
              <a:rPr lang="en-US" dirty="0" smtClean="0">
                <a:cs typeface="Times New Roman" pitchFamily="18" charset="0"/>
              </a:rPr>
              <a:t>Class Exercise</a:t>
            </a:r>
            <a:br>
              <a:rPr lang="en-US" dirty="0" smtClean="0">
                <a:cs typeface="Times New Roman" pitchFamily="18" charset="0"/>
              </a:rPr>
            </a:br>
            <a:r>
              <a:rPr lang="en-US" dirty="0" smtClean="0">
                <a:cs typeface="Times New Roman" pitchFamily="18" charset="0"/>
              </a:rPr>
              <a:t>Measure Distance</a:t>
            </a:r>
          </a:p>
        </p:txBody>
      </p:sp>
      <p:sp>
        <p:nvSpPr>
          <p:cNvPr id="7" name="TextBox 6"/>
          <p:cNvSpPr txBox="1">
            <a:spLocks noChangeArrowheads="1"/>
          </p:cNvSpPr>
          <p:nvPr/>
        </p:nvSpPr>
        <p:spPr bwMode="auto">
          <a:xfrm>
            <a:off x="990600" y="2052637"/>
            <a:ext cx="7659688" cy="3662363"/>
          </a:xfrm>
          <a:prstGeom prst="rect">
            <a:avLst/>
          </a:prstGeom>
          <a:noFill/>
          <a:ln w="9525">
            <a:noFill/>
            <a:miter lim="800000"/>
            <a:headEnd/>
            <a:tailEnd/>
          </a:ln>
        </p:spPr>
        <p:txBody>
          <a:bodyPr>
            <a:spAutoFit/>
          </a:bodyPr>
          <a:lstStyle/>
          <a:p>
            <a:pPr>
              <a:defRPr/>
            </a:pPr>
            <a:r>
              <a:rPr lang="en-US" sz="2800" dirty="0">
                <a:solidFill>
                  <a:schemeClr val="accent4">
                    <a:lumMod val="10000"/>
                  </a:schemeClr>
                </a:solidFill>
                <a:latin typeface="Tahoma" panose="020B0604030504040204" pitchFamily="34" charset="0"/>
                <a:cs typeface="Tahoma" panose="020B0604030504040204" pitchFamily="34" charset="0"/>
              </a:rPr>
              <a:t>Use Chart 2 for this exercise. </a:t>
            </a:r>
          </a:p>
          <a:p>
            <a:pPr>
              <a:defRPr/>
            </a:pPr>
            <a:endParaRPr lang="en-US" sz="1600" dirty="0">
              <a:solidFill>
                <a:schemeClr val="accent4">
                  <a:lumMod val="10000"/>
                </a:schemeClr>
              </a:solidFill>
              <a:latin typeface="Tahoma" panose="020B0604030504040204" pitchFamily="34" charset="0"/>
              <a:cs typeface="Tahoma" panose="020B0604030504040204" pitchFamily="34" charset="0"/>
            </a:endParaRPr>
          </a:p>
          <a:p>
            <a:pPr algn="ctr">
              <a:defRPr/>
            </a:pPr>
            <a:r>
              <a:rPr lang="en-US" sz="1600" dirty="0">
                <a:solidFill>
                  <a:schemeClr val="accent4">
                    <a:lumMod val="10000"/>
                  </a:schemeClr>
                </a:solidFill>
                <a:latin typeface="Tahoma" panose="020B0604030504040204" pitchFamily="34" charset="0"/>
                <a:cs typeface="Tahoma" panose="020B0604030504040204" pitchFamily="34" charset="0"/>
              </a:rPr>
              <a:t>Use a sheet of paper or dividers to measure</a:t>
            </a:r>
          </a:p>
          <a:p>
            <a:pPr algn="ctr">
              <a:defRPr/>
            </a:pPr>
            <a:endParaRPr lang="en-US" sz="1600" dirty="0">
              <a:solidFill>
                <a:schemeClr val="accent4">
                  <a:lumMod val="10000"/>
                </a:schemeClr>
              </a:solidFill>
              <a:latin typeface="Tahoma" panose="020B0604030504040204" pitchFamily="34" charset="0"/>
              <a:cs typeface="Tahoma" panose="020B0604030504040204" pitchFamily="34" charset="0"/>
            </a:endParaRPr>
          </a:p>
          <a:p>
            <a:pPr>
              <a:buFont typeface="Arial" charset="0"/>
              <a:buChar char="•"/>
              <a:defRPr/>
            </a:pPr>
            <a:r>
              <a:rPr lang="en-US" sz="2800" dirty="0">
                <a:solidFill>
                  <a:schemeClr val="accent4">
                    <a:lumMod val="10000"/>
                  </a:schemeClr>
                </a:solidFill>
                <a:latin typeface="Tahoma" panose="020B0604030504040204" pitchFamily="34" charset="0"/>
                <a:cs typeface="Tahoma" panose="020B0604030504040204" pitchFamily="34" charset="0"/>
              </a:rPr>
              <a:t>  How far is it in nautical miles (nm) from bottom to top along the right side?</a:t>
            </a:r>
          </a:p>
          <a:p>
            <a:pPr>
              <a:defRPr/>
            </a:pPr>
            <a:r>
              <a:rPr lang="en-US" sz="2800" dirty="0">
                <a:solidFill>
                  <a:schemeClr val="accent4">
                    <a:lumMod val="10000"/>
                  </a:schemeClr>
                </a:solidFill>
                <a:latin typeface="Tahoma" panose="020B0604030504040204" pitchFamily="34" charset="0"/>
                <a:cs typeface="Tahoma" panose="020B0604030504040204" pitchFamily="34" charset="0"/>
              </a:rPr>
              <a:t>	</a:t>
            </a:r>
            <a:r>
              <a:rPr lang="en-US" sz="2800" b="1" dirty="0">
                <a:solidFill>
                  <a:schemeClr val="accent4">
                    <a:lumMod val="10000"/>
                  </a:schemeClr>
                </a:solidFill>
                <a:latin typeface="Tahoma" panose="020B0604030504040204" pitchFamily="34" charset="0"/>
                <a:cs typeface="Tahoma" panose="020B0604030504040204" pitchFamily="34" charset="0"/>
              </a:rPr>
              <a:t>6.7 nm</a:t>
            </a:r>
          </a:p>
          <a:p>
            <a:pPr>
              <a:defRPr/>
            </a:pPr>
            <a:endParaRPr lang="en-US" sz="1600" dirty="0">
              <a:solidFill>
                <a:schemeClr val="accent4">
                  <a:lumMod val="10000"/>
                </a:schemeClr>
              </a:solidFill>
              <a:latin typeface="Tahoma" panose="020B0604030504040204" pitchFamily="34" charset="0"/>
              <a:cs typeface="Tahoma" panose="020B0604030504040204" pitchFamily="34" charset="0"/>
            </a:endParaRPr>
          </a:p>
          <a:p>
            <a:pPr>
              <a:buFont typeface="Arial" charset="0"/>
              <a:buChar char="•"/>
              <a:defRPr/>
            </a:pPr>
            <a:r>
              <a:rPr lang="en-US" sz="2800" dirty="0">
                <a:solidFill>
                  <a:schemeClr val="accent4">
                    <a:lumMod val="10000"/>
                  </a:schemeClr>
                </a:solidFill>
                <a:latin typeface="Tahoma" panose="020B0604030504040204" pitchFamily="34" charset="0"/>
                <a:cs typeface="Tahoma" panose="020B0604030504040204" pitchFamily="34" charset="0"/>
              </a:rPr>
              <a:t>  How far across the bottom?</a:t>
            </a:r>
          </a:p>
          <a:p>
            <a:pPr>
              <a:defRPr/>
            </a:pPr>
            <a:r>
              <a:rPr lang="en-US" sz="2800" dirty="0">
                <a:solidFill>
                  <a:schemeClr val="accent4">
                    <a:lumMod val="10000"/>
                  </a:schemeClr>
                </a:solidFill>
                <a:latin typeface="Tahoma" panose="020B0604030504040204" pitchFamily="34" charset="0"/>
                <a:cs typeface="Tahoma" panose="020B0604030504040204" pitchFamily="34" charset="0"/>
              </a:rPr>
              <a:t>	</a:t>
            </a:r>
            <a:r>
              <a:rPr lang="en-US" sz="2800" b="1" dirty="0">
                <a:solidFill>
                  <a:schemeClr val="accent4">
                    <a:lumMod val="10000"/>
                  </a:schemeClr>
                </a:solidFill>
                <a:latin typeface="Tahoma" panose="020B0604030504040204" pitchFamily="34" charset="0"/>
                <a:cs typeface="Tahoma" panose="020B0604030504040204" pitchFamily="34" charset="0"/>
              </a:rPr>
              <a:t>7.9 nm</a:t>
            </a:r>
            <a:r>
              <a:rPr lang="en-US" sz="2800" dirty="0">
                <a:solidFill>
                  <a:schemeClr val="accent4">
                    <a:lumMod val="10000"/>
                  </a:schemeClr>
                </a:solidFill>
                <a:latin typeface="Tahoma" panose="020B0604030504040204" pitchFamily="34" charset="0"/>
                <a:cs typeface="Tahoma" panose="020B0604030504040204" pitchFamily="34" charset="0"/>
              </a:rPr>
              <a:t>   </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21</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5"/>
          <p:cNvSpPr>
            <a:spLocks noGrp="1"/>
          </p:cNvSpPr>
          <p:nvPr>
            <p:ph type="title"/>
          </p:nvPr>
        </p:nvSpPr>
        <p:spPr>
          <a:xfrm>
            <a:off x="685800" y="152400"/>
            <a:ext cx="7772400" cy="1143000"/>
          </a:xfrm>
        </p:spPr>
        <p:txBody>
          <a:bodyPr/>
          <a:lstStyle/>
          <a:p>
            <a:pPr algn="ctr"/>
            <a:r>
              <a:rPr lang="en-US" dirty="0" smtClean="0">
                <a:cs typeface="Tahoma" panose="020B0604030504040204" pitchFamily="34" charset="0"/>
              </a:rPr>
              <a:t>Horizontal Datum</a:t>
            </a:r>
          </a:p>
        </p:txBody>
      </p:sp>
      <p:sp>
        <p:nvSpPr>
          <p:cNvPr id="10" name="Content Placeholder 9"/>
          <p:cNvSpPr>
            <a:spLocks noGrp="1"/>
          </p:cNvSpPr>
          <p:nvPr>
            <p:ph idx="1"/>
          </p:nvPr>
        </p:nvSpPr>
        <p:spPr>
          <a:xfrm>
            <a:off x="990600" y="2057400"/>
            <a:ext cx="7772400" cy="4114800"/>
          </a:xfrm>
        </p:spPr>
        <p:txBody>
          <a:bodyPr/>
          <a:lstStyle/>
          <a:p>
            <a:pPr>
              <a:defRPr/>
            </a:pPr>
            <a:r>
              <a:rPr lang="en-US" dirty="0" smtClean="0">
                <a:cs typeface="Tahoma" panose="020B0604030504040204" pitchFamily="34" charset="0"/>
              </a:rPr>
              <a:t>Benchmark for Lat. &amp; Long.</a:t>
            </a:r>
          </a:p>
          <a:p>
            <a:pPr>
              <a:defRPr/>
            </a:pPr>
            <a:r>
              <a:rPr lang="en-US" dirty="0" smtClean="0">
                <a:cs typeface="Tahoma" panose="020B0604030504040204" pitchFamily="34" charset="0"/>
              </a:rPr>
              <a:t>North American Datum (NAD) 1983</a:t>
            </a:r>
          </a:p>
          <a:p>
            <a:pPr>
              <a:defRPr/>
            </a:pPr>
            <a:r>
              <a:rPr lang="en-US" dirty="0" smtClean="0">
                <a:cs typeface="Tahoma" panose="020B0604030504040204" pitchFamily="34" charset="0"/>
              </a:rPr>
              <a:t>World Geodetic System (WGS) 1984</a:t>
            </a:r>
          </a:p>
          <a:p>
            <a:pPr>
              <a:defRPr/>
            </a:pPr>
            <a:r>
              <a:rPr lang="en-US" dirty="0" smtClean="0">
                <a:cs typeface="Tahoma" panose="020B0604030504040204" pitchFamily="34" charset="0"/>
              </a:rPr>
              <a:t>Earlier and Other Datums</a:t>
            </a:r>
          </a:p>
          <a:p>
            <a:pPr>
              <a:defRPr/>
            </a:pPr>
            <a:r>
              <a:rPr lang="en-US" dirty="0" smtClean="0">
                <a:cs typeface="Tahoma" panose="020B0604030504040204" pitchFamily="34" charset="0"/>
              </a:rPr>
              <a:t>GPS Setup Requires Datum Data</a:t>
            </a:r>
          </a:p>
          <a:p>
            <a:pPr>
              <a:defRPr/>
            </a:pPr>
            <a:endParaRPr lang="en-US" dirty="0" smtClean="0">
              <a:cs typeface="Tahoma" panose="020B0604030504040204" pitchFamily="34" charset="0"/>
            </a:endParaRP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DC78A37-6B6A-41D3-9821-EFD1CB719072}" type="slidenum">
              <a:rPr lang="en-US" smtClean="0">
                <a:solidFill>
                  <a:srgbClr val="003366"/>
                </a:solidFill>
                <a:latin typeface="Comic Sans MS" pitchFamily="66" charset="0"/>
              </a:rPr>
              <a:pPr eaLnBrk="1" hangingPunct="1"/>
              <a:t>22</a:t>
            </a:fld>
            <a:endParaRPr lang="en-US" dirty="0" smtClean="0">
              <a:solidFill>
                <a:srgbClr val="003366"/>
              </a:solidFill>
              <a:latin typeface="Comic Sans MS"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cs typeface="Times New Roman" pitchFamily="18" charset="0"/>
              </a:rPr>
              <a:t>Soundings </a:t>
            </a:r>
          </a:p>
        </p:txBody>
      </p:sp>
      <p:pic>
        <p:nvPicPr>
          <p:cNvPr id="28676" name="Picture 7" descr="Picture11.jpg"/>
          <p:cNvPicPr>
            <a:picLocks noChangeAspect="1"/>
          </p:cNvPicPr>
          <p:nvPr/>
        </p:nvPicPr>
        <p:blipFill>
          <a:blip r:embed="rId3">
            <a:extLst>
              <a:ext uri="{28A0092B-C50C-407E-A947-70E740481C1C}">
                <a14:useLocalDpi xmlns:a14="http://schemas.microsoft.com/office/drawing/2010/main" val="0"/>
              </a:ext>
            </a:extLst>
          </a:blip>
          <a:srcRect b="8185"/>
          <a:stretch>
            <a:fillRect/>
          </a:stretch>
        </p:blipFill>
        <p:spPr bwMode="auto">
          <a:xfrm>
            <a:off x="1130300" y="1447800"/>
            <a:ext cx="7099300" cy="506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23</a:t>
            </a:fld>
            <a:endParaRPr lang="en-US"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algn="ctr" eaLnBrk="1" hangingPunct="1"/>
            <a:r>
              <a:rPr lang="en-US" dirty="0" smtClean="0">
                <a:cs typeface="Times New Roman" pitchFamily="18" charset="0"/>
              </a:rPr>
              <a:t>Class Exercise</a:t>
            </a:r>
            <a:br>
              <a:rPr lang="en-US" dirty="0" smtClean="0">
                <a:cs typeface="Times New Roman" pitchFamily="18" charset="0"/>
              </a:rPr>
            </a:br>
            <a:r>
              <a:rPr lang="en-US" dirty="0" smtClean="0">
                <a:cs typeface="Times New Roman" pitchFamily="18" charset="0"/>
              </a:rPr>
              <a:t>Soundings </a:t>
            </a:r>
          </a:p>
        </p:txBody>
      </p:sp>
      <p:sp>
        <p:nvSpPr>
          <p:cNvPr id="8" name="TextBox 7"/>
          <p:cNvSpPr txBox="1"/>
          <p:nvPr/>
        </p:nvSpPr>
        <p:spPr>
          <a:xfrm>
            <a:off x="1143000" y="1568708"/>
            <a:ext cx="7507288" cy="4832092"/>
          </a:xfrm>
          <a:prstGeom prst="rect">
            <a:avLst/>
          </a:prstGeom>
          <a:noFill/>
        </p:spPr>
        <p:txBody>
          <a:bodyPr wrap="square">
            <a:spAutoFit/>
          </a:bodyPr>
          <a:lstStyle/>
          <a:p>
            <a:pPr>
              <a:defRPr/>
            </a:pPr>
            <a:r>
              <a:rPr lang="en-US" sz="2800" dirty="0">
                <a:solidFill>
                  <a:schemeClr val="accent4">
                    <a:lumMod val="10000"/>
                  </a:schemeClr>
                </a:solidFill>
                <a:latin typeface="Tahoma" panose="020B0604030504040204" pitchFamily="34" charset="0"/>
                <a:cs typeface="Tahoma" panose="020B0604030504040204" pitchFamily="34" charset="0"/>
              </a:rPr>
              <a:t>Use Chart 2 for this </a:t>
            </a:r>
            <a:r>
              <a:rPr lang="en-US" sz="2800" dirty="0" smtClean="0">
                <a:solidFill>
                  <a:schemeClr val="accent4">
                    <a:lumMod val="10000"/>
                  </a:schemeClr>
                </a:solidFill>
                <a:latin typeface="Tahoma" panose="020B0604030504040204" pitchFamily="34" charset="0"/>
                <a:cs typeface="Tahoma" panose="020B0604030504040204" pitchFamily="34" charset="0"/>
              </a:rPr>
              <a:t>exercise</a:t>
            </a: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 are the minimum and maximum depths of  the Middle Ground shoal?</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6’ and 18</a:t>
            </a:r>
            <a:r>
              <a:rPr lang="en-US" sz="2800" b="1" dirty="0" smtClean="0">
                <a:solidFill>
                  <a:schemeClr val="accent4">
                    <a:lumMod val="10000"/>
                  </a:schemeClr>
                </a:solidFill>
                <a:latin typeface="Tahoma" panose="020B0604030504040204" pitchFamily="34" charset="0"/>
              </a:rPr>
              <a:t>’</a:t>
            </a: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What are the incremental depths shown by the contour lines? </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6’, 12’, 18’, 30’, 60</a:t>
            </a:r>
            <a:r>
              <a:rPr lang="en-US" sz="2800" b="1" dirty="0" smtClean="0">
                <a:solidFill>
                  <a:schemeClr val="accent4">
                    <a:lumMod val="10000"/>
                  </a:schemeClr>
                </a:solidFill>
                <a:latin typeface="Tahoma" panose="020B0604030504040204" pitchFamily="34" charset="0"/>
              </a:rPr>
              <a:t>’</a:t>
            </a:r>
            <a:endParaRPr lang="en-US" sz="1600" dirty="0">
              <a:solidFill>
                <a:schemeClr val="accent4">
                  <a:lumMod val="10000"/>
                </a:schemeClr>
              </a:solidFill>
              <a:latin typeface="Tahoma" panose="020B0604030504040204" pitchFamily="34" charset="0"/>
            </a:endParaRPr>
          </a:p>
          <a:p>
            <a:pPr>
              <a:buFont typeface="Arial" pitchFamily="34" charset="0"/>
              <a:buChar char="•"/>
              <a:defRPr/>
            </a:pPr>
            <a:r>
              <a:rPr lang="en-US" sz="2800" dirty="0">
                <a:solidFill>
                  <a:schemeClr val="accent4">
                    <a:lumMod val="10000"/>
                  </a:schemeClr>
                </a:solidFill>
                <a:latin typeface="Tahoma" panose="020B0604030504040204" pitchFamily="34" charset="0"/>
              </a:rPr>
              <a:t>  On charts, “shallow” areas are shaded blue.  If you cruise into a shaded area on this chart, the charted depth will be . . .</a:t>
            </a:r>
          </a:p>
          <a:p>
            <a:pPr>
              <a:defRPr/>
            </a:pPr>
            <a:r>
              <a:rPr lang="en-US" sz="2800" dirty="0">
                <a:solidFill>
                  <a:schemeClr val="accent4">
                    <a:lumMod val="10000"/>
                  </a:schemeClr>
                </a:solidFill>
                <a:latin typeface="Tahoma" panose="020B0604030504040204" pitchFamily="34" charset="0"/>
              </a:rPr>
              <a:t>			             </a:t>
            </a:r>
            <a:r>
              <a:rPr lang="en-US" sz="2800" b="1" dirty="0">
                <a:solidFill>
                  <a:schemeClr val="accent4">
                    <a:lumMod val="10000"/>
                  </a:schemeClr>
                </a:solidFill>
                <a:latin typeface="Tahoma" panose="020B0604030504040204" pitchFamily="34" charset="0"/>
              </a:rPr>
              <a:t>18 feet or less   </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24</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ctr" eaLnBrk="1" hangingPunct="1"/>
            <a:r>
              <a:rPr lang="en-US" dirty="0" smtClean="0">
                <a:cs typeface="Times New Roman" pitchFamily="18" charset="0"/>
              </a:rPr>
              <a:t>The Compass Rose</a:t>
            </a:r>
          </a:p>
        </p:txBody>
      </p:sp>
      <p:sp>
        <p:nvSpPr>
          <p:cNvPr id="6" name="TextBox 5"/>
          <p:cNvSpPr txBox="1"/>
          <p:nvPr/>
        </p:nvSpPr>
        <p:spPr>
          <a:xfrm>
            <a:off x="1247775" y="5881688"/>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5-15</a:t>
            </a:r>
          </a:p>
        </p:txBody>
      </p:sp>
      <p:pic>
        <p:nvPicPr>
          <p:cNvPr id="30725" name="Picture 6" descr="Pictur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6998" y="1447801"/>
            <a:ext cx="512960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25</a:t>
            </a:fld>
            <a:endParaRPr lang="en-US" dirty="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descr="Pictur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algn="ctr" eaLnBrk="1" hangingPunct="1"/>
            <a:r>
              <a:rPr lang="en-US" dirty="0" smtClean="0">
                <a:cs typeface="Times New Roman" pitchFamily="18" charset="0"/>
              </a:rPr>
              <a:t>Variation is Local</a:t>
            </a:r>
          </a:p>
        </p:txBody>
      </p:sp>
      <p:sp>
        <p:nvSpPr>
          <p:cNvPr id="6" name="TextBox 5"/>
          <p:cNvSpPr txBox="1"/>
          <p:nvPr/>
        </p:nvSpPr>
        <p:spPr>
          <a:xfrm>
            <a:off x="1143000" y="5867400"/>
            <a:ext cx="1295400" cy="381000"/>
          </a:xfrm>
          <a:prstGeom prst="rect">
            <a:avLst/>
          </a:prstGeom>
          <a:noFill/>
        </p:spPr>
        <p:txBody>
          <a:bodyPr>
            <a:spAutoFit/>
          </a:bodyPr>
          <a:lstStyle/>
          <a:p>
            <a:pPr>
              <a:defRPr/>
            </a:pPr>
            <a:r>
              <a:rPr lang="en-US" dirty="0">
                <a:solidFill>
                  <a:schemeClr val="accent4">
                    <a:lumMod val="10000"/>
                  </a:schemeClr>
                </a:solidFill>
                <a:latin typeface="Tahoma" panose="020B0604030504040204" pitchFamily="34" charset="0"/>
              </a:rPr>
              <a:t>Fig 5-15</a:t>
            </a:r>
          </a:p>
        </p:txBody>
      </p:sp>
      <p:pic>
        <p:nvPicPr>
          <p:cNvPr id="34821" name="Picture 6" descr="Pictur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996" y="1523999"/>
            <a:ext cx="504216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27</a:t>
            </a:fld>
            <a:endParaRPr lang="en-US" dirty="0"/>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0"/>
            <a:ext cx="7772400" cy="1143000"/>
          </a:xfrm>
          <a:prstGeom prst="rect">
            <a:avLst/>
          </a:prstGeom>
          <a:noFill/>
          <a:ln w="9525">
            <a:noFill/>
            <a:miter lim="800000"/>
            <a:headEnd/>
            <a:tailEnd/>
          </a:ln>
        </p:spPr>
        <p:txBody>
          <a:bodyPr anchor="ctr"/>
          <a:lstStyle/>
          <a:p>
            <a:pPr algn="ctr">
              <a:defRPr/>
            </a:pPr>
            <a:r>
              <a:rPr lang="en-US" sz="4800" kern="0" dirty="0">
                <a:solidFill>
                  <a:srgbClr val="FFFF00"/>
                </a:solidFill>
                <a:latin typeface="Tahoma" panose="020B0604030504040204" pitchFamily="34" charset="0"/>
                <a:ea typeface="+mj-ea"/>
              </a:rPr>
              <a:t>Compass Deviation</a:t>
            </a:r>
          </a:p>
        </p:txBody>
      </p:sp>
      <p:sp>
        <p:nvSpPr>
          <p:cNvPr id="7" name="TextBox 6"/>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4-26</a:t>
            </a:r>
          </a:p>
        </p:txBody>
      </p:sp>
      <p:pic>
        <p:nvPicPr>
          <p:cNvPr id="51205" name="Picture 5" descr="Earth's-_0.tmp"/>
          <p:cNvPicPr>
            <a:picLocks noChangeAspect="1"/>
          </p:cNvPicPr>
          <p:nvPr/>
        </p:nvPicPr>
        <p:blipFill>
          <a:blip r:embed="rId3">
            <a:extLst>
              <a:ext uri="{28A0092B-C50C-407E-A947-70E740481C1C}">
                <a14:useLocalDpi xmlns:a14="http://schemas.microsoft.com/office/drawing/2010/main" val="0"/>
              </a:ext>
            </a:extLst>
          </a:blip>
          <a:srcRect r="2499"/>
          <a:stretch>
            <a:fillRect/>
          </a:stretch>
        </p:blipFill>
        <p:spPr bwMode="auto">
          <a:xfrm>
            <a:off x="0" y="1074738"/>
            <a:ext cx="91440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8F307174-280D-42B0-B141-C2C551DF0298}" type="slidenum">
              <a:rPr lang="en-US" smtClean="0"/>
              <a:pPr>
                <a:defRPr/>
              </a:pPr>
              <a:t>28</a:t>
            </a:fld>
            <a:endParaRPr lang="en-US" dirty="0"/>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algn="ctr"/>
            <a:r>
              <a:rPr lang="en-US" dirty="0" smtClean="0">
                <a:cs typeface="Times New Roman" pitchFamily="18" charset="0"/>
              </a:rPr>
              <a:t>Compass Deviation</a:t>
            </a:r>
          </a:p>
        </p:txBody>
      </p:sp>
      <p:sp>
        <p:nvSpPr>
          <p:cNvPr id="28677" name="Rectangle 3"/>
          <p:cNvSpPr>
            <a:spLocks noGrp="1" noChangeArrowheads="1"/>
          </p:cNvSpPr>
          <p:nvPr>
            <p:ph type="subTitle" idx="4294967295"/>
          </p:nvPr>
        </p:nvSpPr>
        <p:spPr>
          <a:xfrm>
            <a:off x="914400" y="2057400"/>
            <a:ext cx="7772400" cy="4114800"/>
          </a:xfrm>
        </p:spPr>
        <p:txBody>
          <a:bodyPr/>
          <a:lstStyle/>
          <a:p>
            <a:pPr>
              <a:defRPr/>
            </a:pPr>
            <a:r>
              <a:rPr lang="en-US" dirty="0" smtClean="0"/>
              <a:t>Most boats have negligible deviation</a:t>
            </a:r>
          </a:p>
          <a:p>
            <a:pPr>
              <a:defRPr/>
            </a:pPr>
            <a:r>
              <a:rPr lang="en-US" dirty="0" smtClean="0"/>
              <a:t>Some boats have severe deviation</a:t>
            </a:r>
          </a:p>
          <a:p>
            <a:pPr>
              <a:defRPr/>
            </a:pPr>
            <a:r>
              <a:rPr lang="en-US" dirty="0" smtClean="0"/>
              <a:t>Often caused by portable items--speakers, fans, radios</a:t>
            </a:r>
          </a:p>
          <a:p>
            <a:pPr>
              <a:defRPr/>
            </a:pPr>
            <a:r>
              <a:rPr lang="en-US" dirty="0" smtClean="0"/>
              <a:t>Can be measured and accounted for </a:t>
            </a:r>
          </a:p>
          <a:p>
            <a:pPr lvl="1">
              <a:defRPr/>
            </a:pPr>
            <a:endParaRPr lang="en-US" dirty="0" smtClean="0">
              <a:solidFill>
                <a:schemeClr val="accent6">
                  <a:lumMod val="50000"/>
                </a:schemeClr>
              </a:solidFill>
              <a:cs typeface="Times New Roman" pitchFamily="18" charset="0"/>
            </a:endParaRPr>
          </a:p>
          <a:p>
            <a:pPr>
              <a:defRPr/>
            </a:pPr>
            <a:endParaRPr lang="en-US" dirty="0" smtClean="0">
              <a:solidFill>
                <a:schemeClr val="accent6">
                  <a:lumMod val="50000"/>
                </a:schemeClr>
              </a:solidFill>
              <a:cs typeface="Times New Roman" pitchFamily="18" charset="0"/>
            </a:endParaRPr>
          </a:p>
          <a:p>
            <a:pPr>
              <a:buFontTx/>
              <a:buNone/>
              <a:defRPr/>
            </a:pPr>
            <a:endParaRPr lang="en-US" dirty="0" smtClean="0">
              <a:solidFill>
                <a:schemeClr val="accent6">
                  <a:lumMod val="50000"/>
                </a:schemeClr>
              </a:solidFill>
              <a:cs typeface="Times New Roman" pitchFamily="18" charset="0"/>
            </a:endParaRP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29</a:t>
            </a:fld>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76200"/>
            <a:ext cx="7772400" cy="1143000"/>
          </a:xfrm>
        </p:spPr>
        <p:txBody>
          <a:bodyPr/>
          <a:lstStyle/>
          <a:p>
            <a:pPr eaLnBrk="1" hangingPunct="1"/>
            <a:r>
              <a:rPr lang="en-US" dirty="0" smtClean="0">
                <a:cs typeface="Tahoma" panose="020B0604030504040204" pitchFamily="34" charset="0"/>
              </a:rPr>
              <a:t>Let’s Avoid this Situation</a:t>
            </a:r>
          </a:p>
        </p:txBody>
      </p:sp>
      <p:sp>
        <p:nvSpPr>
          <p:cNvPr id="81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F32F9CE-6FD5-4FDB-9C32-068B0E16FF3F}" type="slidenum">
              <a:rPr lang="en-US" smtClean="0">
                <a:solidFill>
                  <a:srgbClr val="003366"/>
                </a:solidFill>
              </a:rPr>
              <a:pPr eaLnBrk="1" hangingPunct="1"/>
              <a:t>3</a:t>
            </a:fld>
            <a:endParaRPr lang="en-US" dirty="0" smtClean="0">
              <a:solidFill>
                <a:srgbClr val="003366"/>
              </a:solidFill>
            </a:endParaRPr>
          </a:p>
        </p:txBody>
      </p:sp>
      <p:sp>
        <p:nvSpPr>
          <p:cNvPr id="379907" name="AutoShape 3" descr="image001"/>
          <p:cNvSpPr>
            <a:spLocks noChangeAspect="1" noChangeArrowheads="1"/>
          </p:cNvSpPr>
          <p:nvPr/>
        </p:nvSpPr>
        <p:spPr bwMode="auto">
          <a:xfrm>
            <a:off x="130175" y="46038"/>
            <a:ext cx="4762500" cy="3171825"/>
          </a:xfrm>
          <a:prstGeom prst="rect">
            <a:avLst/>
          </a:prstGeom>
          <a:noFill/>
        </p:spPr>
        <p:txBody>
          <a:bodyPr/>
          <a:lstStyle/>
          <a:p>
            <a:pPr>
              <a:defRPr/>
            </a:pPr>
            <a:endParaRPr lang="en-US" dirty="0">
              <a:effectLst>
                <a:outerShdw blurRad="38100" dist="38100" dir="2700000" algn="tl">
                  <a:srgbClr val="000000">
                    <a:alpha val="43137"/>
                  </a:srgbClr>
                </a:outerShdw>
              </a:effectLst>
            </a:endParaRPr>
          </a:p>
        </p:txBody>
      </p:sp>
      <p:sp>
        <p:nvSpPr>
          <p:cNvPr id="379908" name="AutoShape 4" descr="image001"/>
          <p:cNvSpPr>
            <a:spLocks noChangeAspect="1" noChangeArrowheads="1"/>
          </p:cNvSpPr>
          <p:nvPr/>
        </p:nvSpPr>
        <p:spPr bwMode="auto">
          <a:xfrm>
            <a:off x="2190750" y="1843088"/>
            <a:ext cx="4762500" cy="3171825"/>
          </a:xfrm>
          <a:prstGeom prst="rect">
            <a:avLst/>
          </a:prstGeom>
          <a:noFill/>
        </p:spPr>
        <p:txBody>
          <a:bodyPr/>
          <a:lstStyle/>
          <a:p>
            <a:pPr>
              <a:defRPr/>
            </a:pPr>
            <a:endParaRPr lang="en-US" dirty="0">
              <a:effectLst>
                <a:outerShdw blurRad="38100" dist="38100" dir="2700000" algn="tl">
                  <a:srgbClr val="000000">
                    <a:alpha val="43137"/>
                  </a:srgbClr>
                </a:outerShdw>
              </a:effectLst>
            </a:endParaRPr>
          </a:p>
        </p:txBody>
      </p:sp>
      <p:pic>
        <p:nvPicPr>
          <p:cNvPr id="8198" name="Picture 6" descr="Pictur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57325"/>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0"/>
            <a:ext cx="7772400" cy="1143000"/>
          </a:xfrm>
        </p:spPr>
        <p:txBody>
          <a:bodyPr/>
          <a:lstStyle/>
          <a:p>
            <a:pPr algn="ctr" eaLnBrk="1" hangingPunct="1"/>
            <a:r>
              <a:rPr lang="en-US" dirty="0" smtClean="0">
                <a:cs typeface="Tahoma" panose="020B0604030504040204" pitchFamily="34" charset="0"/>
              </a:rPr>
              <a:t>Compass Deviation</a:t>
            </a:r>
          </a:p>
        </p:txBody>
      </p:sp>
      <p:sp>
        <p:nvSpPr>
          <p:cNvPr id="532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69FA532B-A0CF-4F37-AAED-1BFD80FD1DB1}" type="slidenum">
              <a:rPr lang="en-US" smtClean="0">
                <a:solidFill>
                  <a:srgbClr val="003366"/>
                </a:solidFill>
                <a:latin typeface="Comic Sans MS" pitchFamily="66" charset="0"/>
              </a:rPr>
              <a:pPr eaLnBrk="1" hangingPunct="1"/>
              <a:t>30</a:t>
            </a:fld>
            <a:endParaRPr lang="en-US" dirty="0" smtClean="0">
              <a:solidFill>
                <a:srgbClr val="003366"/>
              </a:solidFill>
              <a:latin typeface="Comic Sans MS" pitchFamily="66" charset="0"/>
            </a:endParaRPr>
          </a:p>
        </p:txBody>
      </p:sp>
      <p:sp>
        <p:nvSpPr>
          <p:cNvPr id="5" name="TextBox 4"/>
          <p:cNvSpPr txBox="1"/>
          <p:nvPr/>
        </p:nvSpPr>
        <p:spPr>
          <a:xfrm>
            <a:off x="1219200" y="6248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11-6</a:t>
            </a:r>
          </a:p>
        </p:txBody>
      </p:sp>
      <p:pic>
        <p:nvPicPr>
          <p:cNvPr id="53252" name="Picture 5" descr="Picture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9271"/>
            <a:ext cx="9144000" cy="57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9" name="Rectangle 25"/>
          <p:cNvSpPr>
            <a:spLocks noGrp="1" noChangeArrowheads="1"/>
          </p:cNvSpPr>
          <p:nvPr>
            <p:ph type="title"/>
          </p:nvPr>
        </p:nvSpPr>
        <p:spPr>
          <a:xfrm>
            <a:off x="457200" y="152400"/>
            <a:ext cx="7772400" cy="1143000"/>
          </a:xfrm>
        </p:spPr>
        <p:txBody>
          <a:bodyPr/>
          <a:lstStyle/>
          <a:p>
            <a:pPr eaLnBrk="1" hangingPunct="1"/>
            <a:r>
              <a:rPr lang="en-US" altLang="en-US" dirty="0" smtClean="0">
                <a:cs typeface="Tahoma" panose="020B0604030504040204" pitchFamily="34" charset="0"/>
              </a:rPr>
              <a:t>Correcting for Variation </a:t>
            </a:r>
            <a:br>
              <a:rPr lang="en-US" altLang="en-US" dirty="0" smtClean="0">
                <a:cs typeface="Tahoma" panose="020B0604030504040204" pitchFamily="34" charset="0"/>
              </a:rPr>
            </a:br>
            <a:r>
              <a:rPr lang="en-US" altLang="en-US" dirty="0" smtClean="0">
                <a:cs typeface="Tahoma" panose="020B0604030504040204" pitchFamily="34" charset="0"/>
              </a:rPr>
              <a:t>and Deviation</a:t>
            </a:r>
            <a:endParaRPr lang="en-US" altLang="en-US" sz="2000" dirty="0" smtClean="0">
              <a:cs typeface="Tahoma" panose="020B0604030504040204" pitchFamily="34" charset="0"/>
            </a:endParaRPr>
          </a:p>
        </p:txBody>
      </p:sp>
      <p:sp>
        <p:nvSpPr>
          <p:cNvPr id="11266" name="Slide Number Placeholder 2"/>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83F3EA6-2142-43F1-A5AA-60F8017A226D}" type="slidenum">
              <a:rPr lang="en-US" altLang="en-US" sz="1400" smtClean="0">
                <a:solidFill>
                  <a:srgbClr val="003366"/>
                </a:solidFill>
              </a:rPr>
              <a:pPr eaLnBrk="1" hangingPunct="1"/>
              <a:t>31</a:t>
            </a:fld>
            <a:endParaRPr lang="en-US" altLang="en-US" sz="1400" dirty="0" smtClean="0">
              <a:solidFill>
                <a:srgbClr val="003366"/>
              </a:solidFill>
            </a:endParaRPr>
          </a:p>
        </p:txBody>
      </p:sp>
      <p:grpSp>
        <p:nvGrpSpPr>
          <p:cNvPr id="2" name="Group 35"/>
          <p:cNvGrpSpPr>
            <a:grpSpLocks/>
          </p:cNvGrpSpPr>
          <p:nvPr/>
        </p:nvGrpSpPr>
        <p:grpSpPr bwMode="auto">
          <a:xfrm>
            <a:off x="3352800" y="2173290"/>
            <a:ext cx="4503738" cy="412750"/>
            <a:chOff x="2112" y="1369"/>
            <a:chExt cx="2837" cy="260"/>
          </a:xfrm>
        </p:grpSpPr>
        <p:sp>
          <p:nvSpPr>
            <p:cNvPr id="8220" name="Rectangle 4"/>
            <p:cNvSpPr>
              <a:spLocks noChangeArrowheads="1"/>
            </p:cNvSpPr>
            <p:nvPr/>
          </p:nvSpPr>
          <p:spPr bwMode="auto">
            <a:xfrm>
              <a:off x="2112" y="1369"/>
              <a:ext cx="204"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T</a:t>
              </a:r>
            </a:p>
          </p:txBody>
        </p:sp>
        <p:sp>
          <p:nvSpPr>
            <p:cNvPr id="8221" name="Rectangle 14"/>
            <p:cNvSpPr>
              <a:spLocks noChangeArrowheads="1"/>
            </p:cNvSpPr>
            <p:nvPr/>
          </p:nvSpPr>
          <p:spPr bwMode="auto">
            <a:xfrm>
              <a:off x="2592" y="1379"/>
              <a:ext cx="2357"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Tahoma" panose="020B0604030504040204" pitchFamily="34" charset="0"/>
                  <a:cs typeface="Tahoma" panose="020B0604030504040204" pitchFamily="34" charset="0"/>
                </a:rPr>
                <a:t>True Bearing                 005°</a:t>
              </a:r>
            </a:p>
          </p:txBody>
        </p:sp>
      </p:grpSp>
      <p:grpSp>
        <p:nvGrpSpPr>
          <p:cNvPr id="3" name="Group 36"/>
          <p:cNvGrpSpPr>
            <a:grpSpLocks/>
          </p:cNvGrpSpPr>
          <p:nvPr/>
        </p:nvGrpSpPr>
        <p:grpSpPr bwMode="auto">
          <a:xfrm>
            <a:off x="3352800" y="2782891"/>
            <a:ext cx="4887913" cy="412750"/>
            <a:chOff x="2112" y="1753"/>
            <a:chExt cx="3079" cy="260"/>
          </a:xfrm>
        </p:grpSpPr>
        <p:sp>
          <p:nvSpPr>
            <p:cNvPr id="8218" name="Rectangle 5"/>
            <p:cNvSpPr>
              <a:spLocks noChangeArrowheads="1"/>
            </p:cNvSpPr>
            <p:nvPr/>
          </p:nvSpPr>
          <p:spPr bwMode="auto">
            <a:xfrm>
              <a:off x="2112" y="1753"/>
              <a:ext cx="213"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V</a:t>
              </a:r>
            </a:p>
          </p:txBody>
        </p:sp>
        <p:sp>
          <p:nvSpPr>
            <p:cNvPr id="8219" name="Rectangle 15"/>
            <p:cNvSpPr>
              <a:spLocks noChangeArrowheads="1"/>
            </p:cNvSpPr>
            <p:nvPr/>
          </p:nvSpPr>
          <p:spPr bwMode="auto">
            <a:xfrm>
              <a:off x="2592" y="1763"/>
              <a:ext cx="259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Tahoma" panose="020B0604030504040204" pitchFamily="34" charset="0"/>
                  <a:cs typeface="Tahoma" panose="020B0604030504040204" pitchFamily="34" charset="0"/>
                </a:rPr>
                <a:t>Variation                        016° W</a:t>
              </a:r>
            </a:p>
          </p:txBody>
        </p:sp>
      </p:grpSp>
      <p:grpSp>
        <p:nvGrpSpPr>
          <p:cNvPr id="4" name="Group 37"/>
          <p:cNvGrpSpPr>
            <a:grpSpLocks/>
          </p:cNvGrpSpPr>
          <p:nvPr/>
        </p:nvGrpSpPr>
        <p:grpSpPr bwMode="auto">
          <a:xfrm>
            <a:off x="3352800" y="3468688"/>
            <a:ext cx="4570413" cy="496887"/>
            <a:chOff x="2112" y="2185"/>
            <a:chExt cx="2879" cy="313"/>
          </a:xfrm>
        </p:grpSpPr>
        <p:sp>
          <p:nvSpPr>
            <p:cNvPr id="8216" name="Rectangle 6"/>
            <p:cNvSpPr>
              <a:spLocks noChangeArrowheads="1"/>
            </p:cNvSpPr>
            <p:nvPr/>
          </p:nvSpPr>
          <p:spPr bwMode="auto">
            <a:xfrm>
              <a:off x="2112" y="2185"/>
              <a:ext cx="245"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M</a:t>
              </a:r>
            </a:p>
          </p:txBody>
        </p:sp>
        <p:sp>
          <p:nvSpPr>
            <p:cNvPr id="8217" name="Rectangle 16"/>
            <p:cNvSpPr>
              <a:spLocks noChangeArrowheads="1"/>
            </p:cNvSpPr>
            <p:nvPr/>
          </p:nvSpPr>
          <p:spPr bwMode="auto">
            <a:xfrm>
              <a:off x="2592" y="2248"/>
              <a:ext cx="239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Tahoma" panose="020B0604030504040204" pitchFamily="34" charset="0"/>
                  <a:cs typeface="Tahoma" panose="020B0604030504040204" pitchFamily="34" charset="0"/>
                </a:rPr>
                <a:t>Magnetic Bearing         021° </a:t>
              </a:r>
            </a:p>
          </p:txBody>
        </p:sp>
      </p:grpSp>
      <p:grpSp>
        <p:nvGrpSpPr>
          <p:cNvPr id="5" name="Group 38"/>
          <p:cNvGrpSpPr>
            <a:grpSpLocks/>
          </p:cNvGrpSpPr>
          <p:nvPr/>
        </p:nvGrpSpPr>
        <p:grpSpPr bwMode="auto">
          <a:xfrm>
            <a:off x="3352800" y="4230688"/>
            <a:ext cx="4764088" cy="496887"/>
            <a:chOff x="2112" y="2665"/>
            <a:chExt cx="3001" cy="313"/>
          </a:xfrm>
        </p:grpSpPr>
        <p:sp>
          <p:nvSpPr>
            <p:cNvPr id="8214" name="Rectangle 7"/>
            <p:cNvSpPr>
              <a:spLocks noChangeArrowheads="1"/>
            </p:cNvSpPr>
            <p:nvPr/>
          </p:nvSpPr>
          <p:spPr bwMode="auto">
            <a:xfrm>
              <a:off x="2112" y="2665"/>
              <a:ext cx="225"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D</a:t>
              </a:r>
            </a:p>
          </p:txBody>
        </p:sp>
        <p:sp>
          <p:nvSpPr>
            <p:cNvPr id="8215" name="Rectangle 17"/>
            <p:cNvSpPr>
              <a:spLocks noChangeArrowheads="1"/>
            </p:cNvSpPr>
            <p:nvPr/>
          </p:nvSpPr>
          <p:spPr bwMode="auto">
            <a:xfrm>
              <a:off x="2592" y="2728"/>
              <a:ext cx="2521"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Tahoma" panose="020B0604030504040204" pitchFamily="34" charset="0"/>
                  <a:cs typeface="Tahoma" panose="020B0604030504040204" pitchFamily="34" charset="0"/>
                </a:rPr>
                <a:t>Deviation                       003° E</a:t>
              </a:r>
            </a:p>
          </p:txBody>
        </p:sp>
      </p:grpSp>
      <p:grpSp>
        <p:nvGrpSpPr>
          <p:cNvPr id="6" name="Group 39"/>
          <p:cNvGrpSpPr>
            <a:grpSpLocks/>
          </p:cNvGrpSpPr>
          <p:nvPr/>
        </p:nvGrpSpPr>
        <p:grpSpPr bwMode="auto">
          <a:xfrm>
            <a:off x="3352800" y="4992688"/>
            <a:ext cx="4395788" cy="496887"/>
            <a:chOff x="2112" y="3145"/>
            <a:chExt cx="2769" cy="313"/>
          </a:xfrm>
        </p:grpSpPr>
        <p:sp>
          <p:nvSpPr>
            <p:cNvPr id="8212" name="Rectangle 8"/>
            <p:cNvSpPr>
              <a:spLocks noChangeArrowheads="1"/>
            </p:cNvSpPr>
            <p:nvPr/>
          </p:nvSpPr>
          <p:spPr bwMode="auto">
            <a:xfrm>
              <a:off x="2112" y="3145"/>
              <a:ext cx="212"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C</a:t>
              </a:r>
            </a:p>
          </p:txBody>
        </p:sp>
        <p:sp>
          <p:nvSpPr>
            <p:cNvPr id="8213" name="Rectangle 18"/>
            <p:cNvSpPr>
              <a:spLocks noChangeArrowheads="1"/>
            </p:cNvSpPr>
            <p:nvPr/>
          </p:nvSpPr>
          <p:spPr bwMode="auto">
            <a:xfrm>
              <a:off x="2592" y="3208"/>
              <a:ext cx="228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Tahoma" panose="020B0604030504040204" pitchFamily="34" charset="0"/>
                  <a:cs typeface="Tahoma" panose="020B0604030504040204" pitchFamily="34" charset="0"/>
                </a:rPr>
                <a:t>Compass Bearing        018°</a:t>
              </a:r>
            </a:p>
          </p:txBody>
        </p:sp>
      </p:grpSp>
      <p:grpSp>
        <p:nvGrpSpPr>
          <p:cNvPr id="11272" name="Group 40"/>
          <p:cNvGrpSpPr>
            <a:grpSpLocks/>
          </p:cNvGrpSpPr>
          <p:nvPr/>
        </p:nvGrpSpPr>
        <p:grpSpPr bwMode="auto">
          <a:xfrm>
            <a:off x="8251825" y="1981200"/>
            <a:ext cx="779463" cy="3706813"/>
            <a:chOff x="278" y="1152"/>
            <a:chExt cx="491" cy="2335"/>
          </a:xfrm>
        </p:grpSpPr>
        <p:sp>
          <p:nvSpPr>
            <p:cNvPr id="8209" name="Line 19"/>
            <p:cNvSpPr>
              <a:spLocks noChangeShapeType="1"/>
            </p:cNvSpPr>
            <p:nvPr/>
          </p:nvSpPr>
          <p:spPr bwMode="auto">
            <a:xfrm>
              <a:off x="528" y="1152"/>
              <a:ext cx="0" cy="751"/>
            </a:xfrm>
            <a:prstGeom prst="line">
              <a:avLst/>
            </a:prstGeom>
            <a:noFill/>
            <a:ln w="127000">
              <a:solidFill>
                <a:srgbClr val="FF0000"/>
              </a:solidFill>
              <a:round/>
              <a:headEnd/>
              <a:tailEnd type="triangle" w="med" len="med"/>
            </a:ln>
          </p:spPr>
          <p:txBody>
            <a:bodyPr wrap="none" anchor="ctr"/>
            <a:lstStyle/>
            <a:p>
              <a:pPr>
                <a:defRPr/>
              </a:pPr>
              <a:endParaRPr lang="en-US" dirty="0">
                <a:solidFill>
                  <a:schemeClr val="accent6">
                    <a:lumMod val="50000"/>
                  </a:schemeClr>
                </a:solidFill>
              </a:endParaRPr>
            </a:p>
          </p:txBody>
        </p:sp>
        <p:sp>
          <p:nvSpPr>
            <p:cNvPr id="8210" name="Line 20"/>
            <p:cNvSpPr>
              <a:spLocks noChangeShapeType="1"/>
            </p:cNvSpPr>
            <p:nvPr/>
          </p:nvSpPr>
          <p:spPr bwMode="auto">
            <a:xfrm>
              <a:off x="528" y="2880"/>
              <a:ext cx="0" cy="607"/>
            </a:xfrm>
            <a:prstGeom prst="line">
              <a:avLst/>
            </a:prstGeom>
            <a:noFill/>
            <a:ln w="127000">
              <a:solidFill>
                <a:srgbClr val="FF0000"/>
              </a:solidFill>
              <a:round/>
              <a:headEnd/>
              <a:tailEnd type="triangle" w="med" len="med"/>
            </a:ln>
          </p:spPr>
          <p:txBody>
            <a:bodyPr wrap="none" anchor="ctr"/>
            <a:lstStyle/>
            <a:p>
              <a:pPr>
                <a:defRPr/>
              </a:pPr>
              <a:endParaRPr lang="en-US" dirty="0">
                <a:solidFill>
                  <a:schemeClr val="accent6">
                    <a:lumMod val="50000"/>
                  </a:schemeClr>
                </a:solidFill>
              </a:endParaRPr>
            </a:p>
          </p:txBody>
        </p:sp>
        <p:sp>
          <p:nvSpPr>
            <p:cNvPr id="8211" name="Rectangle 21"/>
            <p:cNvSpPr>
              <a:spLocks noChangeArrowheads="1"/>
            </p:cNvSpPr>
            <p:nvPr/>
          </p:nvSpPr>
          <p:spPr bwMode="auto">
            <a:xfrm>
              <a:off x="278" y="2160"/>
              <a:ext cx="491" cy="464"/>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400" b="1" dirty="0">
                  <a:solidFill>
                    <a:schemeClr val="accent6">
                      <a:lumMod val="50000"/>
                    </a:schemeClr>
                  </a:solidFill>
                  <a:latin typeface="Tahoma" panose="020B0604030504040204" pitchFamily="34" charset="0"/>
                  <a:cs typeface="Tahoma" panose="020B0604030504040204" pitchFamily="34" charset="0"/>
                </a:rPr>
                <a:t>DOWN</a:t>
              </a:r>
            </a:p>
            <a:p>
              <a:pPr algn="ctr" eaLnBrk="0" hangingPunct="0">
                <a:defRPr/>
              </a:pPr>
              <a:r>
                <a:rPr lang="en-US" sz="1400" b="1" dirty="0">
                  <a:solidFill>
                    <a:schemeClr val="accent6">
                      <a:lumMod val="50000"/>
                    </a:schemeClr>
                  </a:solidFill>
                  <a:latin typeface="Tahoma" panose="020B0604030504040204" pitchFamily="34" charset="0"/>
                  <a:cs typeface="Tahoma" panose="020B0604030504040204" pitchFamily="34" charset="0"/>
                </a:rPr>
                <a:t>ADD</a:t>
              </a:r>
            </a:p>
            <a:p>
              <a:pPr algn="ctr" eaLnBrk="0" hangingPunct="0">
                <a:defRPr/>
              </a:pPr>
              <a:r>
                <a:rPr lang="en-US" sz="1400" b="1" dirty="0">
                  <a:solidFill>
                    <a:schemeClr val="accent6">
                      <a:lumMod val="50000"/>
                    </a:schemeClr>
                  </a:solidFill>
                  <a:latin typeface="Tahoma" panose="020B0604030504040204" pitchFamily="34" charset="0"/>
                  <a:cs typeface="Tahoma" panose="020B0604030504040204" pitchFamily="34" charset="0"/>
                </a:rPr>
                <a:t>WEST</a:t>
              </a:r>
            </a:p>
          </p:txBody>
        </p:sp>
      </p:grpSp>
      <p:sp>
        <p:nvSpPr>
          <p:cNvPr id="8201" name="Rectangle 9"/>
          <p:cNvSpPr>
            <a:spLocks noChangeArrowheads="1"/>
          </p:cNvSpPr>
          <p:nvPr/>
        </p:nvSpPr>
        <p:spPr bwMode="auto">
          <a:xfrm>
            <a:off x="1447800" y="2209800"/>
            <a:ext cx="815930"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T</a:t>
            </a:r>
            <a:r>
              <a:rPr lang="en-US" sz="2000" b="1" dirty="0">
                <a:solidFill>
                  <a:schemeClr val="accent6">
                    <a:lumMod val="50000"/>
                  </a:schemeClr>
                </a:solidFill>
                <a:latin typeface="Tahoma" panose="020B0604030504040204" pitchFamily="34" charset="0"/>
                <a:cs typeface="Tahoma" panose="020B0604030504040204" pitchFamily="34" charset="0"/>
              </a:rPr>
              <a:t>ele-</a:t>
            </a:r>
          </a:p>
        </p:txBody>
      </p:sp>
      <p:sp>
        <p:nvSpPr>
          <p:cNvPr id="8202" name="Rectangle 10"/>
          <p:cNvSpPr>
            <a:spLocks noChangeArrowheads="1"/>
          </p:cNvSpPr>
          <p:nvPr/>
        </p:nvSpPr>
        <p:spPr bwMode="auto">
          <a:xfrm>
            <a:off x="1447800" y="2882900"/>
            <a:ext cx="945773"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V</a:t>
            </a:r>
            <a:r>
              <a:rPr lang="en-US" sz="2000" b="1" dirty="0">
                <a:solidFill>
                  <a:schemeClr val="accent6">
                    <a:lumMod val="50000"/>
                  </a:schemeClr>
                </a:solidFill>
                <a:latin typeface="Tahoma" panose="020B0604030504040204" pitchFamily="34" charset="0"/>
                <a:cs typeface="Tahoma" panose="020B0604030504040204" pitchFamily="34" charset="0"/>
              </a:rPr>
              <a:t>ision</a:t>
            </a:r>
          </a:p>
        </p:txBody>
      </p:sp>
      <p:sp>
        <p:nvSpPr>
          <p:cNvPr id="8203" name="Rectangle 11"/>
          <p:cNvSpPr>
            <a:spLocks noChangeArrowheads="1"/>
          </p:cNvSpPr>
          <p:nvPr/>
        </p:nvSpPr>
        <p:spPr bwMode="auto">
          <a:xfrm>
            <a:off x="1447800" y="3568700"/>
            <a:ext cx="981039"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M</a:t>
            </a:r>
            <a:r>
              <a:rPr lang="en-US" sz="2000" b="1" dirty="0">
                <a:solidFill>
                  <a:schemeClr val="accent6">
                    <a:lumMod val="50000"/>
                  </a:schemeClr>
                </a:solidFill>
                <a:latin typeface="Tahoma" panose="020B0604030504040204" pitchFamily="34" charset="0"/>
                <a:cs typeface="Tahoma" panose="020B0604030504040204" pitchFamily="34" charset="0"/>
              </a:rPr>
              <a:t>akes</a:t>
            </a:r>
          </a:p>
        </p:txBody>
      </p:sp>
      <p:sp>
        <p:nvSpPr>
          <p:cNvPr id="8204" name="Rectangle 12"/>
          <p:cNvSpPr>
            <a:spLocks noChangeArrowheads="1"/>
          </p:cNvSpPr>
          <p:nvPr/>
        </p:nvSpPr>
        <p:spPr bwMode="auto">
          <a:xfrm>
            <a:off x="1447800" y="4330700"/>
            <a:ext cx="674866"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D</a:t>
            </a:r>
            <a:r>
              <a:rPr lang="en-US" sz="2000" b="1" dirty="0">
                <a:solidFill>
                  <a:schemeClr val="accent6">
                    <a:lumMod val="50000"/>
                  </a:schemeClr>
                </a:solidFill>
                <a:latin typeface="Tahoma" panose="020B0604030504040204" pitchFamily="34" charset="0"/>
                <a:cs typeface="Tahoma" panose="020B0604030504040204" pitchFamily="34" charset="0"/>
              </a:rPr>
              <a:t>ull</a:t>
            </a:r>
          </a:p>
        </p:txBody>
      </p:sp>
      <p:sp>
        <p:nvSpPr>
          <p:cNvPr id="8205" name="Rectangle 13"/>
          <p:cNvSpPr>
            <a:spLocks noChangeArrowheads="1"/>
          </p:cNvSpPr>
          <p:nvPr/>
        </p:nvSpPr>
        <p:spPr bwMode="auto">
          <a:xfrm>
            <a:off x="1447800" y="5092700"/>
            <a:ext cx="1242329"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C</a:t>
            </a:r>
            <a:r>
              <a:rPr lang="en-US" sz="2000" b="1" dirty="0">
                <a:solidFill>
                  <a:schemeClr val="accent6">
                    <a:lumMod val="50000"/>
                  </a:schemeClr>
                </a:solidFill>
                <a:latin typeface="Tahoma" panose="020B0604030504040204" pitchFamily="34" charset="0"/>
                <a:cs typeface="Tahoma" panose="020B0604030504040204" pitchFamily="34" charset="0"/>
              </a:rPr>
              <a:t>hildren</a:t>
            </a:r>
          </a:p>
        </p:txBody>
      </p:sp>
      <p:sp>
        <p:nvSpPr>
          <p:cNvPr id="8206" name="Rectangle 24"/>
          <p:cNvSpPr>
            <a:spLocks noChangeArrowheads="1"/>
          </p:cNvSpPr>
          <p:nvPr/>
        </p:nvSpPr>
        <p:spPr bwMode="auto">
          <a:xfrm>
            <a:off x="1295400" y="5638800"/>
            <a:ext cx="7239000" cy="400110"/>
          </a:xfrm>
          <a:prstGeom prst="rect">
            <a:avLst/>
          </a:prstGeom>
          <a:noFill/>
          <a:ln w="12700">
            <a:noFill/>
            <a:miter lim="800000"/>
            <a:headEnd type="none" w="sm" len="sm"/>
            <a:tailEnd type="none" w="sm" len="sm"/>
          </a:ln>
        </p:spPr>
        <p:txBody>
          <a:bodyPr>
            <a:spAutoFit/>
          </a:bodyPr>
          <a:lstStyle/>
          <a:p>
            <a:pPr eaLnBrk="0" hangingPunct="0">
              <a:defRPr/>
            </a:pPr>
            <a:r>
              <a:rPr lang="en-US" b="1" dirty="0">
                <a:solidFill>
                  <a:schemeClr val="accent6">
                    <a:lumMod val="50000"/>
                  </a:schemeClr>
                </a:solidFill>
                <a:latin typeface="Tahoma" panose="020B0604030504040204" pitchFamily="34" charset="0"/>
                <a:cs typeface="Tahoma" panose="020B0604030504040204" pitchFamily="34" charset="0"/>
              </a:rPr>
              <a:t>A</a:t>
            </a:r>
            <a:r>
              <a:rPr lang="en-US" sz="2000" b="1" dirty="0">
                <a:solidFill>
                  <a:schemeClr val="accent6">
                    <a:lumMod val="50000"/>
                  </a:schemeClr>
                </a:solidFill>
                <a:latin typeface="Tahoma" panose="020B0604030504040204" pitchFamily="34" charset="0"/>
                <a:cs typeface="Tahoma" panose="020B0604030504040204" pitchFamily="34" charset="0"/>
              </a:rPr>
              <a:t>dd </a:t>
            </a:r>
            <a:r>
              <a:rPr lang="en-US" b="1" dirty="0">
                <a:solidFill>
                  <a:schemeClr val="accent6">
                    <a:lumMod val="50000"/>
                  </a:schemeClr>
                </a:solidFill>
                <a:latin typeface="Tahoma" panose="020B0604030504040204" pitchFamily="34" charset="0"/>
                <a:cs typeface="Tahoma" panose="020B0604030504040204" pitchFamily="34" charset="0"/>
              </a:rPr>
              <a:t>W</a:t>
            </a:r>
            <a:r>
              <a:rPr lang="en-US" sz="2000" b="1" dirty="0">
                <a:solidFill>
                  <a:schemeClr val="accent6">
                    <a:lumMod val="50000"/>
                  </a:schemeClr>
                </a:solidFill>
                <a:latin typeface="Tahoma" panose="020B0604030504040204" pitchFamily="34" charset="0"/>
                <a:cs typeface="Tahoma" panose="020B0604030504040204" pitchFamily="34" charset="0"/>
              </a:rPr>
              <a:t>onder     (Add West)</a:t>
            </a:r>
          </a:p>
        </p:txBody>
      </p:sp>
      <p:sp>
        <p:nvSpPr>
          <p:cNvPr id="11280" name="Rectangle 26"/>
          <p:cNvSpPr>
            <a:spLocks noChangeArrowheads="1"/>
          </p:cNvSpPr>
          <p:nvPr/>
        </p:nvSpPr>
        <p:spPr bwMode="auto">
          <a:xfrm>
            <a:off x="2971800" y="1600200"/>
            <a:ext cx="1143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2000" b="1" dirty="0">
                <a:solidFill>
                  <a:srgbClr val="FF0000"/>
                </a:solidFill>
                <a:latin typeface="Tahoma" panose="020B0604030504040204" pitchFamily="34" charset="0"/>
                <a:cs typeface="Tahoma" panose="020B0604030504040204" pitchFamily="34" charset="0"/>
              </a:rPr>
              <a:t>START</a:t>
            </a:r>
          </a:p>
        </p:txBody>
      </p:sp>
    </p:spTree>
    <p:extLst>
      <p:ext uri="{BB962C8B-B14F-4D97-AF65-F5344CB8AC3E}">
        <p14:creationId xmlns:p14="http://schemas.microsoft.com/office/powerpoint/2010/main" val="1137789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76200"/>
            <a:ext cx="7772400" cy="1143000"/>
          </a:xfrm>
          <a:prstGeom prst="rect">
            <a:avLst/>
          </a:prstGeom>
          <a:noFill/>
          <a:ln w="9525">
            <a:noFill/>
            <a:miter lim="800000"/>
            <a:headEnd/>
            <a:tailEnd/>
          </a:ln>
        </p:spPr>
        <p:txBody>
          <a:bodyPr anchor="ctr"/>
          <a:lstStyle/>
          <a:p>
            <a:pPr eaLnBrk="0" hangingPunct="0">
              <a:defRPr/>
            </a:pPr>
            <a:r>
              <a:rPr lang="en-US" sz="4400" kern="0" dirty="0">
                <a:solidFill>
                  <a:srgbClr val="FFFF00"/>
                </a:solidFill>
                <a:latin typeface="Tahoma" panose="020B0604030504040204" pitchFamily="34" charset="0"/>
                <a:ea typeface="+mj-ea"/>
              </a:rPr>
              <a:t>Symbols: Aids to Navigation</a:t>
            </a:r>
          </a:p>
        </p:txBody>
      </p:sp>
      <p:sp>
        <p:nvSpPr>
          <p:cNvPr id="8" name="TextBox 7"/>
          <p:cNvSpPr txBox="1"/>
          <p:nvPr/>
        </p:nvSpPr>
        <p:spPr>
          <a:xfrm>
            <a:off x="1143000" y="5867400"/>
            <a:ext cx="1295400" cy="381000"/>
          </a:xfrm>
          <a:prstGeom prst="rect">
            <a:avLst/>
          </a:prstGeom>
          <a:noFill/>
        </p:spPr>
        <p:txBody>
          <a:bodyPr>
            <a:spAutoFit/>
          </a:bodyPr>
          <a:lstStyle/>
          <a:p>
            <a:pPr>
              <a:defRPr/>
            </a:pPr>
            <a:r>
              <a:rPr lang="en-US" dirty="0">
                <a:solidFill>
                  <a:schemeClr val="accent5">
                    <a:lumMod val="50000"/>
                  </a:schemeClr>
                </a:solidFill>
                <a:latin typeface="Tahoma" panose="020B0604030504040204" pitchFamily="34" charset="0"/>
              </a:rPr>
              <a:t>Fig 4-15A</a:t>
            </a:r>
          </a:p>
        </p:txBody>
      </p:sp>
      <p:pic>
        <p:nvPicPr>
          <p:cNvPr id="35845" name="Picture 6" descr="Pictur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0"/>
            <a:ext cx="3807128"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06DCE08-0D3A-4B6B-AB1E-BD535B645D23}" type="slidenum">
              <a:rPr lang="en-US" smtClean="0"/>
              <a:pPr>
                <a:defRPr/>
              </a:pPr>
              <a:t>32</a:t>
            </a:fld>
            <a:endParaRPr lang="en-US" dirty="0"/>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6477000"/>
            <a:ext cx="1295400" cy="369888"/>
          </a:xfrm>
          <a:prstGeom prst="rect">
            <a:avLst/>
          </a:prstGeom>
          <a:noFill/>
        </p:spPr>
        <p:txBody>
          <a:bodyPr>
            <a:spAutoFit/>
          </a:bodyPr>
          <a:lstStyle/>
          <a:p>
            <a:pPr>
              <a:defRPr/>
            </a:pPr>
            <a:r>
              <a:rPr lang="en-US" dirty="0">
                <a:solidFill>
                  <a:schemeClr val="tx2"/>
                </a:solidFill>
                <a:latin typeface="Tahoma" panose="020B0604030504040204" pitchFamily="34" charset="0"/>
              </a:rPr>
              <a:t>Fig 4-11</a:t>
            </a:r>
          </a:p>
        </p:txBody>
      </p:sp>
      <p:pic>
        <p:nvPicPr>
          <p:cNvPr id="36866" name="Picture 4" descr="Fig 4-1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6DCE08-0D3A-4B6B-AB1E-BD535B645D23}" type="slidenum">
              <a:rPr lang="en-US" smtClean="0"/>
              <a:pPr>
                <a:defRPr/>
              </a:pPr>
              <a:t>34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02263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descr="Fig 4-1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76200"/>
            <a:ext cx="8229600" cy="1143000"/>
          </a:xfrm>
        </p:spPr>
        <p:txBody>
          <a:bodyPr/>
          <a:lstStyle/>
          <a:p>
            <a:pPr algn="ctr"/>
            <a:r>
              <a:rPr lang="en-US" dirty="0" smtClean="0">
                <a:cs typeface="Times New Roman" pitchFamily="18" charset="0"/>
              </a:rPr>
              <a:t>Chart Symbols</a:t>
            </a:r>
          </a:p>
        </p:txBody>
      </p:sp>
      <p:pic>
        <p:nvPicPr>
          <p:cNvPr id="5" name="Picture 4" descr="Fig 4-1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4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36</a:t>
            </a:fld>
            <a:endParaRPr lang="en-US" dirty="0"/>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Fig 4-1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dirty="0" smtClean="0">
                <a:cs typeface="Times New Roman" pitchFamily="18" charset="0"/>
              </a:rPr>
              <a:t>Class Exercise: ATONs</a:t>
            </a:r>
          </a:p>
        </p:txBody>
      </p:sp>
      <p:sp>
        <p:nvSpPr>
          <p:cNvPr id="18437" name="Rectangle 3"/>
          <p:cNvSpPr>
            <a:spLocks noGrp="1" noChangeArrowheads="1"/>
          </p:cNvSpPr>
          <p:nvPr>
            <p:ph type="subTitle" idx="4294967295"/>
          </p:nvPr>
        </p:nvSpPr>
        <p:spPr>
          <a:xfrm>
            <a:off x="990600" y="1524000"/>
            <a:ext cx="7772400" cy="4419600"/>
          </a:xfrm>
        </p:spPr>
        <p:txBody>
          <a:bodyPr/>
          <a:lstStyle/>
          <a:p>
            <a:pPr>
              <a:buFontTx/>
              <a:buNone/>
              <a:defRPr/>
            </a:pPr>
            <a:r>
              <a:rPr lang="en-US" dirty="0" smtClean="0">
                <a:solidFill>
                  <a:schemeClr val="accent4">
                    <a:lumMod val="10000"/>
                  </a:schemeClr>
                </a:solidFill>
                <a:cs typeface="Times New Roman" pitchFamily="18" charset="0"/>
              </a:rPr>
              <a:t>   </a:t>
            </a:r>
            <a:r>
              <a:rPr lang="en-US" sz="2400" dirty="0" smtClean="0">
                <a:solidFill>
                  <a:schemeClr val="accent4">
                    <a:lumMod val="10000"/>
                  </a:schemeClr>
                </a:solidFill>
                <a:cs typeface="Times New Roman" pitchFamily="18" charset="0"/>
              </a:rPr>
              <a:t>Use Chart 3 and the top half of Figure 4-15A for this exercise.  </a:t>
            </a:r>
            <a:r>
              <a:rPr lang="en-US" sz="2400" b="1" dirty="0" smtClean="0">
                <a:solidFill>
                  <a:schemeClr val="accent4">
                    <a:lumMod val="10000"/>
                  </a:schemeClr>
                </a:solidFill>
                <a:cs typeface="Times New Roman" pitchFamily="18" charset="0"/>
              </a:rPr>
              <a:t>What ATON is located at</a:t>
            </a:r>
            <a:r>
              <a:rPr lang="en-US" sz="2400" dirty="0" smtClean="0">
                <a:solidFill>
                  <a:schemeClr val="accent4">
                    <a:lumMod val="10000"/>
                  </a:schemeClr>
                </a:solidFill>
                <a:cs typeface="Times New Roman" pitchFamily="18" charset="0"/>
              </a:rPr>
              <a:t>:</a:t>
            </a:r>
            <a:endParaRPr lang="en-US" sz="1100" dirty="0" smtClean="0">
              <a:solidFill>
                <a:schemeClr val="accent4">
                  <a:lumMod val="10000"/>
                </a:schemeClr>
              </a:solidFill>
              <a:cs typeface="Times New Roman" pitchFamily="18" charset="0"/>
            </a:endParaRPr>
          </a:p>
          <a:p>
            <a:pPr>
              <a:defRPr/>
            </a:pPr>
            <a:r>
              <a:rPr lang="en-US" sz="2800" b="1" dirty="0" smtClean="0">
                <a:solidFill>
                  <a:schemeClr val="accent4">
                    <a:lumMod val="10000"/>
                  </a:schemeClr>
                </a:solidFill>
                <a:cs typeface="Tahoma" panose="020B0604030504040204" pitchFamily="34" charset="0"/>
              </a:rPr>
              <a:t>41° 29.2’ N     070° 36.1’ W</a:t>
            </a:r>
          </a:p>
          <a:p>
            <a:pPr>
              <a:buFontTx/>
              <a:buNone/>
              <a:defRPr/>
            </a:pPr>
            <a:r>
              <a:rPr lang="en-US" sz="2800" dirty="0" smtClean="0">
                <a:solidFill>
                  <a:schemeClr val="accent4">
                    <a:lumMod val="10000"/>
                  </a:schemeClr>
                </a:solidFill>
                <a:cs typeface="Tahoma" panose="020B0604030504040204" pitchFamily="34" charset="0"/>
              </a:rPr>
              <a:t>	</a:t>
            </a:r>
            <a:r>
              <a:rPr lang="en-US" sz="2800" i="1" dirty="0" smtClean="0">
                <a:solidFill>
                  <a:schemeClr val="accent4">
                    <a:lumMod val="10000"/>
                  </a:schemeClr>
                </a:solidFill>
                <a:cs typeface="Tahoma" panose="020B0604030504040204" pitchFamily="34" charset="0"/>
              </a:rPr>
              <a:t>GC “25”</a:t>
            </a:r>
            <a:r>
              <a:rPr lang="en-US" sz="2800" dirty="0" smtClean="0">
                <a:solidFill>
                  <a:schemeClr val="accent4">
                    <a:lumMod val="10000"/>
                  </a:schemeClr>
                </a:solidFill>
                <a:cs typeface="Tahoma" panose="020B0604030504040204" pitchFamily="34" charset="0"/>
              </a:rPr>
              <a:t>    </a:t>
            </a:r>
            <a:r>
              <a:rPr lang="en-US" sz="1800" i="1" dirty="0" smtClean="0">
                <a:solidFill>
                  <a:schemeClr val="accent4">
                    <a:lumMod val="10000"/>
                  </a:schemeClr>
                </a:solidFill>
                <a:cs typeface="Tahoma" panose="020B0604030504040204" pitchFamily="34" charset="0"/>
              </a:rPr>
              <a:t>unlighted </a:t>
            </a:r>
            <a:r>
              <a:rPr lang="en-US" sz="1800" b="1" i="1" dirty="0" smtClean="0">
                <a:solidFill>
                  <a:schemeClr val="accent4">
                    <a:lumMod val="10000"/>
                  </a:schemeClr>
                </a:solidFill>
                <a:cs typeface="Tahoma" panose="020B0604030504040204" pitchFamily="34" charset="0"/>
              </a:rPr>
              <a:t>G</a:t>
            </a:r>
            <a:r>
              <a:rPr lang="en-US" sz="1800" i="1" dirty="0" smtClean="0">
                <a:solidFill>
                  <a:schemeClr val="accent4">
                    <a:lumMod val="10000"/>
                  </a:schemeClr>
                </a:solidFill>
                <a:cs typeface="Tahoma" panose="020B0604030504040204" pitchFamily="34" charset="0"/>
              </a:rPr>
              <a:t>reen </a:t>
            </a:r>
            <a:r>
              <a:rPr lang="en-US" sz="1800" b="1" i="1" dirty="0" smtClean="0">
                <a:solidFill>
                  <a:schemeClr val="accent4">
                    <a:lumMod val="10000"/>
                  </a:schemeClr>
                </a:solidFill>
                <a:cs typeface="Tahoma" panose="020B0604030504040204" pitchFamily="34" charset="0"/>
              </a:rPr>
              <a:t>C</a:t>
            </a:r>
            <a:r>
              <a:rPr lang="en-US" sz="1800" i="1" dirty="0" smtClean="0">
                <a:solidFill>
                  <a:schemeClr val="accent4">
                    <a:lumMod val="10000"/>
                  </a:schemeClr>
                </a:solidFill>
                <a:cs typeface="Tahoma" panose="020B0604030504040204" pitchFamily="34" charset="0"/>
              </a:rPr>
              <a:t>an buoy number </a:t>
            </a:r>
            <a:r>
              <a:rPr lang="en-US" sz="1800" b="1" i="1" dirty="0" smtClean="0">
                <a:solidFill>
                  <a:schemeClr val="accent4">
                    <a:lumMod val="10000"/>
                  </a:schemeClr>
                </a:solidFill>
                <a:cs typeface="Tahoma" panose="020B0604030504040204" pitchFamily="34" charset="0"/>
              </a:rPr>
              <a:t>25</a:t>
            </a:r>
            <a:r>
              <a:rPr lang="en-US" sz="1800" i="1" dirty="0" smtClean="0">
                <a:solidFill>
                  <a:schemeClr val="accent4">
                    <a:lumMod val="10000"/>
                  </a:schemeClr>
                </a:solidFill>
                <a:cs typeface="Tahoma" panose="020B0604030504040204" pitchFamily="34" charset="0"/>
              </a:rPr>
              <a:t> </a:t>
            </a:r>
          </a:p>
          <a:p>
            <a:pPr>
              <a:lnSpc>
                <a:spcPct val="150000"/>
              </a:lnSpc>
              <a:defRPr/>
            </a:pPr>
            <a:r>
              <a:rPr lang="en-US" sz="2800" b="1" dirty="0" smtClean="0">
                <a:solidFill>
                  <a:schemeClr val="accent4">
                    <a:lumMod val="10000"/>
                  </a:schemeClr>
                </a:solidFill>
                <a:cs typeface="Tahoma" panose="020B0604030504040204" pitchFamily="34" charset="0"/>
              </a:rPr>
              <a:t>41° 27.5’ N     070° 35.8’ W </a:t>
            </a:r>
          </a:p>
          <a:p>
            <a:pPr>
              <a:buFontTx/>
              <a:buNone/>
              <a:defRPr/>
            </a:pPr>
            <a:r>
              <a:rPr lang="en-US" sz="2800" dirty="0" smtClean="0">
                <a:solidFill>
                  <a:schemeClr val="accent4">
                    <a:lumMod val="10000"/>
                  </a:schemeClr>
                </a:solidFill>
                <a:cs typeface="Tahoma" panose="020B0604030504040204" pitchFamily="34" charset="0"/>
              </a:rPr>
              <a:t>	FL R 4s 4M “10”    </a:t>
            </a:r>
            <a:r>
              <a:rPr lang="en-US" sz="1800" dirty="0" smtClean="0">
                <a:solidFill>
                  <a:schemeClr val="accent4">
                    <a:lumMod val="10000"/>
                  </a:schemeClr>
                </a:solidFill>
                <a:cs typeface="Tahoma" panose="020B0604030504040204" pitchFamily="34" charset="0"/>
              </a:rPr>
              <a:t>lighted beacon </a:t>
            </a:r>
            <a:r>
              <a:rPr lang="en-US" sz="1800" b="1" dirty="0" smtClean="0">
                <a:solidFill>
                  <a:schemeClr val="accent4">
                    <a:lumMod val="10000"/>
                  </a:schemeClr>
                </a:solidFill>
                <a:cs typeface="Tahoma" panose="020B0604030504040204" pitchFamily="34" charset="0"/>
              </a:rPr>
              <a:t>Flashing</a:t>
            </a:r>
            <a:r>
              <a:rPr lang="en-US" sz="1800" dirty="0" smtClean="0">
                <a:solidFill>
                  <a:schemeClr val="accent4">
                    <a:lumMod val="10000"/>
                  </a:schemeClr>
                </a:solidFill>
                <a:cs typeface="Tahoma" panose="020B0604030504040204" pitchFamily="34" charset="0"/>
              </a:rPr>
              <a:t> </a:t>
            </a:r>
            <a:r>
              <a:rPr lang="en-US" sz="1800" b="1" dirty="0" smtClean="0">
                <a:solidFill>
                  <a:schemeClr val="accent4">
                    <a:lumMod val="10000"/>
                  </a:schemeClr>
                </a:solidFill>
                <a:cs typeface="Tahoma" panose="020B0604030504040204" pitchFamily="34" charset="0"/>
              </a:rPr>
              <a:t>R</a:t>
            </a:r>
            <a:r>
              <a:rPr lang="en-US" sz="1800" dirty="0" smtClean="0">
                <a:solidFill>
                  <a:schemeClr val="accent4">
                    <a:lumMod val="10000"/>
                  </a:schemeClr>
                </a:solidFill>
                <a:cs typeface="Tahoma" panose="020B0604030504040204" pitchFamily="34" charset="0"/>
              </a:rPr>
              <a:t>ed every </a:t>
            </a:r>
            <a:r>
              <a:rPr lang="en-US" sz="1800" b="1" dirty="0" smtClean="0">
                <a:solidFill>
                  <a:schemeClr val="accent4">
                    <a:lumMod val="10000"/>
                  </a:schemeClr>
                </a:solidFill>
                <a:cs typeface="Tahoma" panose="020B0604030504040204" pitchFamily="34" charset="0"/>
              </a:rPr>
              <a:t>4</a:t>
            </a:r>
            <a:r>
              <a:rPr lang="en-US" sz="1800" dirty="0" smtClean="0">
                <a:solidFill>
                  <a:schemeClr val="accent4">
                    <a:lumMod val="10000"/>
                  </a:schemeClr>
                </a:solidFill>
                <a:cs typeface="Tahoma" panose="020B0604030504040204" pitchFamily="34" charset="0"/>
              </a:rPr>
              <a:t> </a:t>
            </a:r>
            <a:r>
              <a:rPr lang="en-US" sz="1800" b="1" dirty="0" smtClean="0">
                <a:solidFill>
                  <a:schemeClr val="accent4">
                    <a:lumMod val="10000"/>
                  </a:schemeClr>
                </a:solidFill>
                <a:cs typeface="Tahoma" panose="020B0604030504040204" pitchFamily="34" charset="0"/>
              </a:rPr>
              <a:t>s</a:t>
            </a:r>
            <a:r>
              <a:rPr lang="en-US" sz="1800" dirty="0" smtClean="0">
                <a:solidFill>
                  <a:schemeClr val="accent4">
                    <a:lumMod val="10000"/>
                  </a:schemeClr>
                </a:solidFill>
                <a:cs typeface="Tahoma" panose="020B0604030504040204" pitchFamily="34" charset="0"/>
              </a:rPr>
              <a:t>ec Visible for </a:t>
            </a:r>
            <a:r>
              <a:rPr lang="en-US" sz="1800" b="1" dirty="0" smtClean="0">
                <a:solidFill>
                  <a:schemeClr val="accent4">
                    <a:lumMod val="10000"/>
                  </a:schemeClr>
                </a:solidFill>
                <a:cs typeface="Tahoma" panose="020B0604030504040204" pitchFamily="34" charset="0"/>
              </a:rPr>
              <a:t>4 M</a:t>
            </a:r>
            <a:r>
              <a:rPr lang="en-US" sz="1800" dirty="0" smtClean="0">
                <a:solidFill>
                  <a:schemeClr val="accent4">
                    <a:lumMod val="10000"/>
                  </a:schemeClr>
                </a:solidFill>
                <a:cs typeface="Tahoma" panose="020B0604030504040204" pitchFamily="34" charset="0"/>
              </a:rPr>
              <a:t>iles number </a:t>
            </a:r>
            <a:r>
              <a:rPr lang="en-US" sz="1800" b="1" dirty="0" smtClean="0">
                <a:solidFill>
                  <a:schemeClr val="accent4">
                    <a:lumMod val="10000"/>
                  </a:schemeClr>
                </a:solidFill>
                <a:cs typeface="Tahoma" panose="020B0604030504040204" pitchFamily="34" charset="0"/>
              </a:rPr>
              <a:t>10</a:t>
            </a:r>
            <a:r>
              <a:rPr lang="en-US" sz="1800" dirty="0" smtClean="0">
                <a:solidFill>
                  <a:schemeClr val="accent4">
                    <a:lumMod val="10000"/>
                  </a:schemeClr>
                </a:solidFill>
                <a:cs typeface="Tahoma" panose="020B0604030504040204" pitchFamily="34" charset="0"/>
              </a:rPr>
              <a:t>  </a:t>
            </a:r>
          </a:p>
          <a:p>
            <a:pPr>
              <a:lnSpc>
                <a:spcPct val="150000"/>
              </a:lnSpc>
              <a:defRPr/>
            </a:pPr>
            <a:r>
              <a:rPr lang="en-US" sz="2800" b="1" dirty="0" smtClean="0">
                <a:solidFill>
                  <a:schemeClr val="accent4">
                    <a:lumMod val="10000"/>
                  </a:schemeClr>
                </a:solidFill>
                <a:cs typeface="Tahoma" panose="020B0604030504040204" pitchFamily="34" charset="0"/>
              </a:rPr>
              <a:t>41° 32.4’ N     070° </a:t>
            </a:r>
            <a:r>
              <a:rPr lang="en-US" sz="2800" b="1" dirty="0" smtClean="0">
                <a:solidFill>
                  <a:schemeClr val="accent4">
                    <a:lumMod val="10000"/>
                  </a:schemeClr>
                </a:solidFill>
                <a:cs typeface="Tahoma" panose="020B0604030504040204" pitchFamily="34" charset="0"/>
              </a:rPr>
              <a:t>29.5</a:t>
            </a:r>
            <a:r>
              <a:rPr lang="en-US" sz="2800" b="1" dirty="0" smtClean="0">
                <a:solidFill>
                  <a:schemeClr val="accent4">
                    <a:lumMod val="10000"/>
                  </a:schemeClr>
                </a:solidFill>
                <a:cs typeface="Tahoma" panose="020B0604030504040204" pitchFamily="34" charset="0"/>
              </a:rPr>
              <a:t>’ W</a:t>
            </a:r>
          </a:p>
          <a:p>
            <a:pPr>
              <a:buFontTx/>
              <a:buNone/>
              <a:defRPr/>
            </a:pPr>
            <a:r>
              <a:rPr lang="en-US" sz="2800" dirty="0" smtClean="0">
                <a:solidFill>
                  <a:schemeClr val="accent4">
                    <a:lumMod val="10000"/>
                  </a:schemeClr>
                </a:solidFill>
                <a:cs typeface="Tahoma" panose="020B0604030504040204" pitchFamily="34" charset="0"/>
              </a:rPr>
              <a:t>	 </a:t>
            </a:r>
            <a:r>
              <a:rPr lang="en-US" sz="2800" i="1" dirty="0" smtClean="0">
                <a:solidFill>
                  <a:schemeClr val="accent4">
                    <a:lumMod val="10000"/>
                  </a:schemeClr>
                </a:solidFill>
                <a:cs typeface="Tahoma" panose="020B0604030504040204" pitchFamily="34" charset="0"/>
              </a:rPr>
              <a:t>R “12” FL R 2.5s</a:t>
            </a:r>
            <a:r>
              <a:rPr lang="en-US" sz="2800" dirty="0" smtClean="0">
                <a:solidFill>
                  <a:schemeClr val="accent4">
                    <a:lumMod val="10000"/>
                  </a:schemeClr>
                </a:solidFill>
                <a:cs typeface="Tahoma" panose="020B0604030504040204" pitchFamily="34" charset="0"/>
              </a:rPr>
              <a:t>    </a:t>
            </a:r>
            <a:r>
              <a:rPr lang="en-US" sz="1800" i="1" dirty="0" smtClean="0">
                <a:solidFill>
                  <a:schemeClr val="accent4">
                    <a:lumMod val="10000"/>
                  </a:schemeClr>
                </a:solidFill>
                <a:cs typeface="Tahoma" panose="020B0604030504040204" pitchFamily="34" charset="0"/>
              </a:rPr>
              <a:t>lighted </a:t>
            </a:r>
            <a:r>
              <a:rPr lang="en-US" sz="1800" b="1" i="1" dirty="0" smtClean="0">
                <a:solidFill>
                  <a:schemeClr val="accent4">
                    <a:lumMod val="10000"/>
                  </a:schemeClr>
                </a:solidFill>
                <a:cs typeface="Tahoma" panose="020B0604030504040204" pitchFamily="34" charset="0"/>
              </a:rPr>
              <a:t>R</a:t>
            </a:r>
            <a:r>
              <a:rPr lang="en-US" sz="1800" i="1" dirty="0" smtClean="0">
                <a:solidFill>
                  <a:schemeClr val="accent4">
                    <a:lumMod val="10000"/>
                  </a:schemeClr>
                </a:solidFill>
                <a:cs typeface="Tahoma" panose="020B0604030504040204" pitchFamily="34" charset="0"/>
              </a:rPr>
              <a:t>ed buoy number </a:t>
            </a:r>
            <a:r>
              <a:rPr lang="en-US" sz="1800" b="1" i="1" dirty="0" smtClean="0">
                <a:solidFill>
                  <a:schemeClr val="accent4">
                    <a:lumMod val="10000"/>
                  </a:schemeClr>
                </a:solidFill>
                <a:cs typeface="Tahoma" panose="020B0604030504040204" pitchFamily="34" charset="0"/>
              </a:rPr>
              <a:t>12 </a:t>
            </a:r>
            <a:r>
              <a:rPr lang="en-US" sz="1800" i="1" dirty="0" smtClean="0">
                <a:solidFill>
                  <a:schemeClr val="accent4">
                    <a:lumMod val="10000"/>
                  </a:schemeClr>
                </a:solidFill>
                <a:cs typeface="Tahoma" panose="020B0604030504040204" pitchFamily="34" charset="0"/>
              </a:rPr>
              <a:t> </a:t>
            </a:r>
            <a:r>
              <a:rPr lang="en-US" sz="1800" b="1" i="1" dirty="0" smtClean="0">
                <a:solidFill>
                  <a:schemeClr val="accent4">
                    <a:lumMod val="10000"/>
                  </a:schemeClr>
                </a:solidFill>
                <a:cs typeface="Tahoma" panose="020B0604030504040204" pitchFamily="34" charset="0"/>
              </a:rPr>
              <a:t>Flashing</a:t>
            </a:r>
            <a:r>
              <a:rPr lang="en-US" sz="1800" i="1" dirty="0" smtClean="0">
                <a:solidFill>
                  <a:schemeClr val="accent4">
                    <a:lumMod val="10000"/>
                  </a:schemeClr>
                </a:solidFill>
                <a:cs typeface="Tahoma" panose="020B0604030504040204" pitchFamily="34" charset="0"/>
              </a:rPr>
              <a:t> </a:t>
            </a:r>
            <a:r>
              <a:rPr lang="en-US" sz="1800" b="1" i="1" dirty="0" smtClean="0">
                <a:solidFill>
                  <a:schemeClr val="accent4">
                    <a:lumMod val="10000"/>
                  </a:schemeClr>
                </a:solidFill>
                <a:cs typeface="Tahoma" panose="020B0604030504040204" pitchFamily="34" charset="0"/>
              </a:rPr>
              <a:t>R</a:t>
            </a:r>
            <a:r>
              <a:rPr lang="en-US" sz="1800" i="1" dirty="0" smtClean="0">
                <a:solidFill>
                  <a:schemeClr val="accent4">
                    <a:lumMod val="10000"/>
                  </a:schemeClr>
                </a:solidFill>
                <a:cs typeface="Tahoma" panose="020B0604030504040204" pitchFamily="34" charset="0"/>
              </a:rPr>
              <a:t>ed every </a:t>
            </a:r>
            <a:r>
              <a:rPr lang="en-US" sz="1800" b="1" i="1" dirty="0" smtClean="0">
                <a:solidFill>
                  <a:schemeClr val="accent4">
                    <a:lumMod val="10000"/>
                  </a:schemeClr>
                </a:solidFill>
                <a:cs typeface="Tahoma" panose="020B0604030504040204" pitchFamily="34" charset="0"/>
              </a:rPr>
              <a:t>2.5</a:t>
            </a:r>
            <a:r>
              <a:rPr lang="en-US" sz="1800" i="1" dirty="0" smtClean="0">
                <a:solidFill>
                  <a:schemeClr val="accent4">
                    <a:lumMod val="10000"/>
                  </a:schemeClr>
                </a:solidFill>
                <a:cs typeface="Tahoma" panose="020B0604030504040204" pitchFamily="34" charset="0"/>
              </a:rPr>
              <a:t> </a:t>
            </a:r>
            <a:r>
              <a:rPr lang="en-US" sz="1800" b="1" i="1" dirty="0" smtClean="0">
                <a:solidFill>
                  <a:schemeClr val="accent4">
                    <a:lumMod val="10000"/>
                  </a:schemeClr>
                </a:solidFill>
                <a:cs typeface="Tahoma" panose="020B0604030504040204" pitchFamily="34" charset="0"/>
              </a:rPr>
              <a:t>s</a:t>
            </a:r>
            <a:r>
              <a:rPr lang="en-US" sz="1800" i="1" dirty="0" smtClean="0">
                <a:solidFill>
                  <a:schemeClr val="accent4">
                    <a:lumMod val="10000"/>
                  </a:schemeClr>
                </a:solidFill>
                <a:cs typeface="Tahoma" panose="020B0604030504040204" pitchFamily="34" charset="0"/>
              </a:rPr>
              <a:t>ec</a:t>
            </a:r>
            <a:endParaRPr lang="en-US" sz="2800" dirty="0" smtClean="0">
              <a:solidFill>
                <a:schemeClr val="accent4">
                  <a:lumMod val="10000"/>
                </a:schemeClr>
              </a:solidFill>
              <a:cs typeface="Tahoma" panose="020B0604030504040204" pitchFamily="34" charset="0"/>
            </a:endParaRPr>
          </a:p>
          <a:p>
            <a:pPr>
              <a:buFontTx/>
              <a:buNone/>
              <a:defRPr/>
            </a:pPr>
            <a:endParaRPr lang="en-US" dirty="0" smtClean="0">
              <a:solidFill>
                <a:schemeClr val="accent4">
                  <a:lumMod val="10000"/>
                </a:schemeClr>
              </a:solidFill>
              <a:cs typeface="Times New Roman" pitchFamily="18" charset="0"/>
            </a:endParaRP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38</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5"/>
          <p:cNvSpPr>
            <a:spLocks noGrp="1"/>
          </p:cNvSpPr>
          <p:nvPr>
            <p:ph type="title"/>
          </p:nvPr>
        </p:nvSpPr>
        <p:spPr/>
        <p:txBody>
          <a:bodyPr/>
          <a:lstStyle/>
          <a:p>
            <a:pPr algn="ctr">
              <a:defRPr/>
            </a:pPr>
            <a:r>
              <a:rPr lang="en-US" dirty="0" smtClean="0">
                <a:cs typeface="Tahoma" panose="020B0604030504040204" pitchFamily="34" charset="0"/>
              </a:rPr>
              <a:t>Navigator’s Tools</a:t>
            </a:r>
          </a:p>
        </p:txBody>
      </p:sp>
      <p:sp>
        <p:nvSpPr>
          <p:cNvPr id="34819" name="TextBox 5"/>
          <p:cNvSpPr txBox="1">
            <a:spLocks noChangeArrowheads="1"/>
          </p:cNvSpPr>
          <p:nvPr/>
        </p:nvSpPr>
        <p:spPr bwMode="auto">
          <a:xfrm>
            <a:off x="1371600" y="1952625"/>
            <a:ext cx="7239000" cy="4524375"/>
          </a:xfrm>
          <a:prstGeom prst="rect">
            <a:avLst/>
          </a:prstGeom>
          <a:noFill/>
          <a:ln w="9525">
            <a:noFill/>
            <a:miter lim="800000"/>
            <a:headEnd/>
            <a:tailEnd/>
          </a:ln>
        </p:spPr>
        <p:txBody>
          <a:bodyPr>
            <a:spAutoFit/>
          </a:bodyPr>
          <a:lstStyle/>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Dividers</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Parallel Rules</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Rolling Parallel Rule</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Protractor Plotting Tool</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Magnetic Compass</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GPS</a:t>
            </a: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39</a:t>
            </a:fld>
            <a:endParaRPr lang="en-US"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Picture7.jpg"/>
          <p:cNvPicPr>
            <a:picLocks noChangeAspect="1"/>
          </p:cNvPicPr>
          <p:nvPr/>
        </p:nvPicPr>
        <p:blipFill>
          <a:blip r:embed="rId3">
            <a:extLst>
              <a:ext uri="{28A0092B-C50C-407E-A947-70E740481C1C}">
                <a14:useLocalDpi xmlns:a14="http://schemas.microsoft.com/office/drawing/2010/main" val="0"/>
              </a:ext>
            </a:extLst>
          </a:blip>
          <a:srcRect r="10139"/>
          <a:stretch>
            <a:fillRect/>
          </a:stretch>
        </p:blipFill>
        <p:spPr bwMode="auto">
          <a:xfrm>
            <a:off x="0" y="1600200"/>
            <a:ext cx="4876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descr="Picture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1487488"/>
            <a:ext cx="4598987"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Grp="1" noChangeArrowheads="1"/>
          </p:cNvSpPr>
          <p:nvPr>
            <p:ph type="title"/>
          </p:nvPr>
        </p:nvSpPr>
        <p:spPr>
          <a:xfrm>
            <a:off x="685800" y="0"/>
            <a:ext cx="7772400" cy="1143000"/>
          </a:xfrm>
        </p:spPr>
        <p:txBody>
          <a:bodyPr/>
          <a:lstStyle/>
          <a:p>
            <a:pPr algn="ctr" eaLnBrk="1" hangingPunct="1"/>
            <a:r>
              <a:rPr lang="en-US" dirty="0" smtClean="0">
                <a:cs typeface="Tahoma" panose="020B0604030504040204" pitchFamily="34" charset="0"/>
              </a:rPr>
              <a:t>What’s a Chart?</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0AFBBAF9-9FD6-4105-B3FE-CF22C89308B0}" type="slidenum">
              <a:rPr lang="en-US" smtClean="0">
                <a:solidFill>
                  <a:srgbClr val="003366"/>
                </a:solidFill>
              </a:rPr>
              <a:pPr eaLnBrk="1" hangingPunct="1"/>
              <a:t>4</a:t>
            </a:fld>
            <a:endParaRPr lang="en-US" dirty="0" smtClean="0">
              <a:solidFill>
                <a:srgbClr val="003366"/>
              </a:solidFill>
            </a:endParaRPr>
          </a:p>
        </p:txBody>
      </p:sp>
      <p:grpSp>
        <p:nvGrpSpPr>
          <p:cNvPr id="2" name="Group 5"/>
          <p:cNvGrpSpPr>
            <a:grpSpLocks/>
          </p:cNvGrpSpPr>
          <p:nvPr/>
        </p:nvGrpSpPr>
        <p:grpSpPr bwMode="auto">
          <a:xfrm>
            <a:off x="3886200" y="3429000"/>
            <a:ext cx="2895600" cy="1752600"/>
            <a:chOff x="2448" y="2160"/>
            <a:chExt cx="1824" cy="1104"/>
          </a:xfrm>
        </p:grpSpPr>
        <p:sp>
          <p:nvSpPr>
            <p:cNvPr id="380934" name="Line 6"/>
            <p:cNvSpPr>
              <a:spLocks noChangeShapeType="1"/>
            </p:cNvSpPr>
            <p:nvPr/>
          </p:nvSpPr>
          <p:spPr bwMode="auto">
            <a:xfrm flipH="1" flipV="1">
              <a:off x="2448" y="2160"/>
              <a:ext cx="1584" cy="960"/>
            </a:xfrm>
            <a:prstGeom prst="line">
              <a:avLst/>
            </a:prstGeom>
            <a:noFill/>
            <a:ln w="50800">
              <a:solidFill>
                <a:srgbClr val="FFFF00"/>
              </a:solidFill>
              <a:round/>
              <a:headEnd/>
              <a:tailEnd type="triangle" w="med" len="lg"/>
            </a:ln>
            <a:effectLst/>
          </p:spPr>
          <p:txBody>
            <a:bodyPr/>
            <a:lstStyle/>
            <a:p>
              <a:pPr>
                <a:defRPr/>
              </a:pPr>
              <a:endParaRPr lang="en-US" dirty="0">
                <a:effectLst>
                  <a:outerShdw blurRad="38100" dist="38100" dir="2700000" algn="tl">
                    <a:srgbClr val="000000">
                      <a:alpha val="43137"/>
                    </a:srgbClr>
                  </a:outerShdw>
                </a:effectLst>
              </a:endParaRPr>
            </a:p>
          </p:txBody>
        </p:sp>
        <p:sp>
          <p:nvSpPr>
            <p:cNvPr id="380935" name="Oval 7"/>
            <p:cNvSpPr>
              <a:spLocks noChangeArrowheads="1"/>
            </p:cNvSpPr>
            <p:nvPr/>
          </p:nvSpPr>
          <p:spPr bwMode="auto">
            <a:xfrm>
              <a:off x="4032" y="3072"/>
              <a:ext cx="240" cy="192"/>
            </a:xfrm>
            <a:prstGeom prst="ellipse">
              <a:avLst/>
            </a:prstGeom>
            <a:noFill/>
            <a:ln w="50800">
              <a:solidFill>
                <a:srgbClr val="FFFF00"/>
              </a:solidFill>
              <a:round/>
              <a:headEnd/>
              <a:tailEnd type="none" w="med" len="lg"/>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9" name="TextBox 8"/>
          <p:cNvSpPr txBox="1"/>
          <p:nvPr/>
        </p:nvSpPr>
        <p:spPr>
          <a:xfrm>
            <a:off x="838200" y="5486400"/>
            <a:ext cx="3124200" cy="646113"/>
          </a:xfrm>
          <a:prstGeom prst="rect">
            <a:avLst/>
          </a:prstGeom>
          <a:noFill/>
        </p:spPr>
        <p:txBody>
          <a:bodyPr>
            <a:spAutoFit/>
          </a:bodyPr>
          <a:lstStyle/>
          <a:p>
            <a:pPr>
              <a:defRPr/>
            </a:pPr>
            <a:r>
              <a:rPr lang="en-US" b="1" dirty="0">
                <a:solidFill>
                  <a:schemeClr val="accent6">
                    <a:lumMod val="50000"/>
                  </a:schemeClr>
                </a:solidFill>
                <a:latin typeface="Tahoma" panose="020B0604030504040204" pitchFamily="34" charset="0"/>
              </a:rPr>
              <a:t>These are the rocks the vessel hit!</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cs typeface="Times New Roman" pitchFamily="18" charset="0"/>
              </a:rPr>
              <a:t> Dividers</a:t>
            </a:r>
          </a:p>
        </p:txBody>
      </p:sp>
      <p:pic>
        <p:nvPicPr>
          <p:cNvPr id="44036" name="Picture 6" descr="Fig 4-17a"/>
          <p:cNvPicPr>
            <a:picLocks noChangeAspect="1" noChangeArrowheads="1"/>
          </p:cNvPicPr>
          <p:nvPr/>
        </p:nvPicPr>
        <p:blipFill>
          <a:blip r:embed="rId3">
            <a:extLst>
              <a:ext uri="{28A0092B-C50C-407E-A947-70E740481C1C}">
                <a14:useLocalDpi xmlns:a14="http://schemas.microsoft.com/office/drawing/2010/main" val="0"/>
              </a:ext>
            </a:extLst>
          </a:blip>
          <a:srcRect l="3773" t="6657" r="3773" b="8459"/>
          <a:stretch>
            <a:fillRect/>
          </a:stretch>
        </p:blipFill>
        <p:spPr bwMode="auto">
          <a:xfrm>
            <a:off x="457200" y="14478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4-17A</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40</a:t>
            </a:fld>
            <a:endParaRPr lang="en-US" dirty="0"/>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algn="ctr" eaLnBrk="1" hangingPunct="1"/>
            <a:r>
              <a:rPr lang="en-US" dirty="0" smtClean="0">
                <a:cs typeface="Times New Roman" pitchFamily="18" charset="0"/>
              </a:rPr>
              <a:t>Parallel Rules</a:t>
            </a:r>
          </a:p>
        </p:txBody>
      </p:sp>
      <p:pic>
        <p:nvPicPr>
          <p:cNvPr id="45061" name="Picture 8" descr="Fig 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4-20</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41</a:t>
            </a:fld>
            <a:endParaRPr lang="en-US" dirty="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0"/>
            <a:ext cx="7772400" cy="1143000"/>
          </a:xfrm>
          <a:prstGeom prst="rect">
            <a:avLst/>
          </a:prstGeom>
          <a:noFill/>
          <a:ln w="9525">
            <a:noFill/>
            <a:miter lim="800000"/>
            <a:headEnd/>
            <a:tailEnd/>
          </a:ln>
        </p:spPr>
        <p:txBody>
          <a:bodyPr anchor="ctr"/>
          <a:lstStyle/>
          <a:p>
            <a:pPr>
              <a:defRPr/>
            </a:pPr>
            <a:r>
              <a:rPr lang="en-US" sz="4800" kern="0" dirty="0">
                <a:solidFill>
                  <a:srgbClr val="FFFF00"/>
                </a:solidFill>
                <a:latin typeface="Tahoma" panose="020B0604030504040204" pitchFamily="34" charset="0"/>
                <a:ea typeface="+mj-ea"/>
              </a:rPr>
              <a:t>Rolling Parallel Rule</a:t>
            </a:r>
          </a:p>
        </p:txBody>
      </p:sp>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9713"/>
            <a:ext cx="8382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4-22</a:t>
            </a:r>
          </a:p>
        </p:txBody>
      </p:sp>
      <p:sp>
        <p:nvSpPr>
          <p:cNvPr id="3" name="Slide Number Placeholder 2"/>
          <p:cNvSpPr>
            <a:spLocks noGrp="1"/>
          </p:cNvSpPr>
          <p:nvPr>
            <p:ph type="sldNum" sz="quarter" idx="12"/>
          </p:nvPr>
        </p:nvSpPr>
        <p:spPr/>
        <p:txBody>
          <a:bodyPr/>
          <a:lstStyle/>
          <a:p>
            <a:pPr>
              <a:defRPr/>
            </a:pPr>
            <a:fld id="{306DCE08-0D3A-4B6B-AB1E-BD535B645D23}" type="slidenum">
              <a:rPr lang="en-US" smtClean="0"/>
              <a:pPr>
                <a:defRPr/>
              </a:pPr>
              <a:t>42</a:t>
            </a:fld>
            <a:endParaRPr lang="en-US" dirty="0"/>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smtClean="0">
                <a:cs typeface="Times New Roman" pitchFamily="18" charset="0"/>
              </a:rPr>
              <a:t>Protractor Plotting Tool</a:t>
            </a:r>
          </a:p>
        </p:txBody>
      </p:sp>
      <p:pic>
        <p:nvPicPr>
          <p:cNvPr id="47108" name="Picture 7" descr="Fig 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4-23</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43</a:t>
            </a:fld>
            <a:endParaRPr lang="en-US" dirty="0"/>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dirty="0" smtClean="0">
                <a:cs typeface="Times New Roman" pitchFamily="18" charset="0"/>
              </a:rPr>
              <a:t>Using the Protractor </a:t>
            </a:r>
            <a:br>
              <a:rPr lang="en-US" dirty="0" smtClean="0">
                <a:cs typeface="Times New Roman" pitchFamily="18" charset="0"/>
              </a:rPr>
            </a:br>
            <a:r>
              <a:rPr lang="en-US" dirty="0" smtClean="0">
                <a:cs typeface="Times New Roman" pitchFamily="18" charset="0"/>
              </a:rPr>
              <a:t>Plotter</a:t>
            </a:r>
          </a:p>
        </p:txBody>
      </p:sp>
      <p:pic>
        <p:nvPicPr>
          <p:cNvPr id="481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5486400"/>
            <a:ext cx="1295400" cy="381000"/>
          </a:xfrm>
          <a:prstGeom prst="rect">
            <a:avLst/>
          </a:prstGeom>
          <a:noFill/>
        </p:spPr>
        <p:txBody>
          <a:bodyPr>
            <a:spAutoFit/>
          </a:bodyPr>
          <a:lstStyle/>
          <a:p>
            <a:pPr>
              <a:defRPr/>
            </a:pPr>
            <a:r>
              <a:rPr lang="en-US" dirty="0">
                <a:solidFill>
                  <a:schemeClr val="tx2"/>
                </a:solidFill>
                <a:latin typeface="Tahoma" panose="020B0604030504040204" pitchFamily="34" charset="0"/>
              </a:rPr>
              <a:t>Fig 4-24</a:t>
            </a:r>
          </a:p>
        </p:txBody>
      </p:sp>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44</a:t>
            </a:fld>
            <a:endParaRPr lang="en-US" dirty="0"/>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38200" y="0"/>
            <a:ext cx="7772400" cy="1143000"/>
          </a:xfrm>
          <a:prstGeom prst="rect">
            <a:avLst/>
          </a:prstGeom>
          <a:noFill/>
          <a:ln w="9525">
            <a:noFill/>
            <a:miter lim="800000"/>
            <a:headEnd/>
            <a:tailEnd/>
          </a:ln>
        </p:spPr>
        <p:txBody>
          <a:bodyPr anchor="ctr"/>
          <a:lstStyle/>
          <a:p>
            <a:pPr algn="ctr">
              <a:defRPr/>
            </a:pPr>
            <a:r>
              <a:rPr lang="en-US" sz="4800" kern="0" dirty="0">
                <a:solidFill>
                  <a:srgbClr val="FFFF00"/>
                </a:solidFill>
                <a:latin typeface="Tahoma" panose="020B0604030504040204" pitchFamily="34" charset="0"/>
                <a:ea typeface="+mj-ea"/>
              </a:rPr>
              <a:t>Magnetic Compass</a:t>
            </a:r>
          </a:p>
        </p:txBody>
      </p:sp>
      <p:pic>
        <p:nvPicPr>
          <p:cNvPr id="49156" name="Picture 4" descr="Fig 4-25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19238"/>
            <a:ext cx="28956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Fig 4-25_0.t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2286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Fig 4-27_0.t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279900"/>
            <a:ext cx="29670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descr="Fig 4-27_0.t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435475"/>
            <a:ext cx="2438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06DCE08-0D3A-4B6B-AB1E-BD535B645D23}" type="slidenum">
              <a:rPr lang="en-US" smtClean="0"/>
              <a:pPr>
                <a:defRPr/>
              </a:pPr>
              <a:t>45</a:t>
            </a:fld>
            <a:endParaRPr lang="en-US" dirty="0"/>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600200"/>
            <a:ext cx="3276600" cy="480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r>
              <a:rPr lang="en-US" dirty="0" smtClean="0"/>
              <a:t>Meet your GPS</a:t>
            </a:r>
            <a:endParaRPr lang="en-US" dirty="0"/>
          </a:p>
        </p:txBody>
      </p:sp>
      <p:sp>
        <p:nvSpPr>
          <p:cNvPr id="4" name="Content Placeholder 3"/>
          <p:cNvSpPr>
            <a:spLocks noGrp="1"/>
          </p:cNvSpPr>
          <p:nvPr>
            <p:ph sz="half" idx="1"/>
          </p:nvPr>
        </p:nvSpPr>
        <p:spPr/>
        <p:txBody>
          <a:bodyPr/>
          <a:lstStyle/>
          <a:p>
            <a:r>
              <a:rPr lang="en-US" dirty="0" smtClean="0"/>
              <a:t>24/7 system to give position and more</a:t>
            </a:r>
          </a:p>
          <a:p>
            <a:r>
              <a:rPr lang="en-US" dirty="0" smtClean="0"/>
              <a:t>Receivers capable of providing real time navigation information and chart displays</a:t>
            </a:r>
          </a:p>
          <a:p>
            <a:r>
              <a:rPr lang="en-US" dirty="0" smtClean="0"/>
              <a:t>Discussed later in course</a:t>
            </a:r>
            <a:endParaRPr lang="en-US" dirty="0"/>
          </a:p>
        </p:txBody>
      </p:sp>
      <p:sp>
        <p:nvSpPr>
          <p:cNvPr id="6" name="Slide Number Placeholder 5"/>
          <p:cNvSpPr>
            <a:spLocks noGrp="1"/>
          </p:cNvSpPr>
          <p:nvPr>
            <p:ph type="sldNum" sz="quarter" idx="12"/>
          </p:nvPr>
        </p:nvSpPr>
        <p:spPr/>
        <p:txBody>
          <a:bodyPr/>
          <a:lstStyle/>
          <a:p>
            <a:pPr>
              <a:defRPr/>
            </a:pPr>
            <a:fld id="{1E3D9B96-7189-4BF2-9A22-C1F88DE99521}" type="slidenum">
              <a:rPr lang="en-US" smtClean="0"/>
              <a:pPr>
                <a:defRPr/>
              </a:pPr>
              <a:t>46</a:t>
            </a:fld>
            <a:endParaRPr lang="en-US" dirty="0"/>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algn="ctr"/>
            <a:r>
              <a:rPr lang="en-US" dirty="0" smtClean="0">
                <a:cs typeface="Times New Roman" pitchFamily="18" charset="0"/>
              </a:rPr>
              <a:t>Plotting a Course</a:t>
            </a:r>
          </a:p>
        </p:txBody>
      </p:sp>
      <p:sp>
        <p:nvSpPr>
          <p:cNvPr id="28677" name="Rectangle 3"/>
          <p:cNvSpPr>
            <a:spLocks noGrp="1" noChangeArrowheads="1"/>
          </p:cNvSpPr>
          <p:nvPr>
            <p:ph idx="1"/>
          </p:nvPr>
        </p:nvSpPr>
        <p:spPr>
          <a:xfrm>
            <a:off x="685800" y="1722437"/>
            <a:ext cx="8229600" cy="4602163"/>
          </a:xfrm>
        </p:spPr>
        <p:txBody>
          <a:bodyPr/>
          <a:lstStyle/>
          <a:p>
            <a:pPr>
              <a:defRPr/>
            </a:pPr>
            <a:r>
              <a:rPr lang="en-US" dirty="0" smtClean="0">
                <a:solidFill>
                  <a:schemeClr val="accent4">
                    <a:lumMod val="10000"/>
                  </a:schemeClr>
                </a:solidFill>
                <a:cs typeface="Times New Roman" pitchFamily="18" charset="0"/>
              </a:rPr>
              <a:t>Determine leg start and end points</a:t>
            </a:r>
          </a:p>
          <a:p>
            <a:pPr>
              <a:defRPr/>
            </a:pPr>
            <a:r>
              <a:rPr lang="en-US" dirty="0" smtClean="0">
                <a:solidFill>
                  <a:schemeClr val="accent4">
                    <a:lumMod val="10000"/>
                  </a:schemeClr>
                </a:solidFill>
                <a:cs typeface="Times New Roman" pitchFamily="18" charset="0"/>
              </a:rPr>
              <a:t>“Prequalify” the course for hazards</a:t>
            </a:r>
          </a:p>
          <a:p>
            <a:pPr lvl="1">
              <a:defRPr/>
            </a:pPr>
            <a:r>
              <a:rPr lang="en-US" dirty="0" smtClean="0">
                <a:solidFill>
                  <a:schemeClr val="accent4">
                    <a:lumMod val="10000"/>
                  </a:schemeClr>
                </a:solidFill>
                <a:cs typeface="Times New Roman" pitchFamily="18" charset="0"/>
              </a:rPr>
              <a:t>Safe Depths</a:t>
            </a:r>
          </a:p>
          <a:p>
            <a:pPr lvl="1">
              <a:defRPr/>
            </a:pPr>
            <a:r>
              <a:rPr lang="en-US" dirty="0" smtClean="0">
                <a:solidFill>
                  <a:schemeClr val="accent4">
                    <a:lumMod val="10000"/>
                  </a:schemeClr>
                </a:solidFill>
                <a:cs typeface="Times New Roman" pitchFamily="18" charset="0"/>
              </a:rPr>
              <a:t>Isolated Hazards</a:t>
            </a:r>
          </a:p>
          <a:p>
            <a:pPr lvl="1">
              <a:defRPr/>
            </a:pPr>
            <a:r>
              <a:rPr lang="en-US" dirty="0" smtClean="0">
                <a:solidFill>
                  <a:schemeClr val="accent4">
                    <a:lumMod val="10000"/>
                  </a:schemeClr>
                </a:solidFill>
                <a:cs typeface="Times New Roman" pitchFamily="18" charset="0"/>
              </a:rPr>
              <a:t>Shoals</a:t>
            </a:r>
          </a:p>
          <a:p>
            <a:pPr lvl="1">
              <a:defRPr/>
            </a:pPr>
            <a:r>
              <a:rPr lang="en-US" dirty="0" smtClean="0">
                <a:solidFill>
                  <a:schemeClr val="accent4">
                    <a:lumMod val="10000"/>
                  </a:schemeClr>
                </a:solidFill>
                <a:cs typeface="Times New Roman" pitchFamily="18" charset="0"/>
              </a:rPr>
              <a:t>Horizontal Clearance</a:t>
            </a:r>
          </a:p>
          <a:p>
            <a:pPr lvl="1">
              <a:defRPr/>
            </a:pPr>
            <a:r>
              <a:rPr lang="en-US" dirty="0" smtClean="0">
                <a:solidFill>
                  <a:schemeClr val="accent4">
                    <a:lumMod val="10000"/>
                  </a:schemeClr>
                </a:solidFill>
                <a:cs typeface="Times New Roman" pitchFamily="18" charset="0"/>
              </a:rPr>
              <a:t>Clearance Overhead</a:t>
            </a:r>
          </a:p>
          <a:p>
            <a:pPr lvl="1">
              <a:defRPr/>
            </a:pPr>
            <a:endParaRPr lang="en-US" dirty="0" smtClean="0">
              <a:solidFill>
                <a:schemeClr val="accent4">
                  <a:lumMod val="10000"/>
                </a:schemeClr>
              </a:solidFill>
              <a:cs typeface="Times New Roman" pitchFamily="18" charset="0"/>
            </a:endParaRPr>
          </a:p>
          <a:p>
            <a:pPr>
              <a:defRPr/>
            </a:pPr>
            <a:endParaRPr lang="en-US" dirty="0" smtClean="0">
              <a:solidFill>
                <a:schemeClr val="accent4">
                  <a:lumMod val="10000"/>
                </a:schemeClr>
              </a:solidFill>
              <a:cs typeface="Times New Roman" pitchFamily="18" charset="0"/>
            </a:endParaRPr>
          </a:p>
          <a:p>
            <a:pPr>
              <a:buFontTx/>
              <a:buNone/>
              <a:defRPr/>
            </a:pPr>
            <a:endParaRPr lang="en-US" dirty="0" smtClean="0">
              <a:solidFill>
                <a:schemeClr val="accent4">
                  <a:lumMod val="10000"/>
                </a:schemeClr>
              </a:solidFill>
              <a:cs typeface="Times New Roman" pitchFamily="18" charset="0"/>
            </a:endParaRPr>
          </a:p>
        </p:txBody>
      </p:sp>
      <p:sp>
        <p:nvSpPr>
          <p:cNvPr id="2" name="Slide Number Placeholder 1"/>
          <p:cNvSpPr>
            <a:spLocks noGrp="1"/>
          </p:cNvSpPr>
          <p:nvPr>
            <p:ph type="sldNum" sz="quarter" idx="12"/>
          </p:nvPr>
        </p:nvSpPr>
        <p:spPr/>
        <p:txBody>
          <a:bodyPr/>
          <a:lstStyle/>
          <a:p>
            <a:pPr>
              <a:defRPr/>
            </a:pPr>
            <a:fld id="{3E558D07-E699-471E-8926-A94D59D9BC15}" type="slidenum">
              <a:rPr lang="en-US" smtClean="0"/>
              <a:pPr>
                <a:defRPr/>
              </a:pPr>
              <a:t>47</a:t>
            </a:fld>
            <a:endParaRPr lang="en-US" dirty="0"/>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dirty="0" smtClean="0">
                <a:cs typeface="Times New Roman" pitchFamily="18" charset="0"/>
              </a:rPr>
              <a:t>Plotting a Course</a:t>
            </a:r>
          </a:p>
        </p:txBody>
      </p:sp>
      <p:sp>
        <p:nvSpPr>
          <p:cNvPr id="28677" name="Rectangle 3"/>
          <p:cNvSpPr>
            <a:spLocks noGrp="1" noChangeArrowheads="1"/>
          </p:cNvSpPr>
          <p:nvPr>
            <p:ph type="subTitle" idx="4294967295"/>
          </p:nvPr>
        </p:nvSpPr>
        <p:spPr>
          <a:xfrm>
            <a:off x="381000" y="1447800"/>
            <a:ext cx="7772400" cy="3352800"/>
          </a:xfrm>
        </p:spPr>
        <p:txBody>
          <a:bodyPr/>
          <a:lstStyle/>
          <a:p>
            <a:pPr>
              <a:defRPr/>
            </a:pPr>
            <a:r>
              <a:rPr lang="en-US" dirty="0" smtClean="0">
                <a:solidFill>
                  <a:schemeClr val="accent4">
                    <a:lumMod val="10000"/>
                  </a:schemeClr>
                </a:solidFill>
                <a:cs typeface="Times New Roman" pitchFamily="18" charset="0"/>
              </a:rPr>
              <a:t>Draw the course line</a:t>
            </a:r>
          </a:p>
          <a:p>
            <a:pPr>
              <a:defRPr/>
            </a:pPr>
            <a:r>
              <a:rPr lang="en-US" dirty="0" smtClean="0">
                <a:solidFill>
                  <a:schemeClr val="accent4">
                    <a:lumMod val="10000"/>
                  </a:schemeClr>
                </a:solidFill>
                <a:cs typeface="Times New Roman" pitchFamily="18" charset="0"/>
              </a:rPr>
              <a:t>Move the line to a compass rose and determine the magnetic (M) course</a:t>
            </a:r>
          </a:p>
          <a:p>
            <a:pPr>
              <a:defRPr/>
            </a:pPr>
            <a:r>
              <a:rPr lang="en-US" dirty="0" smtClean="0">
                <a:solidFill>
                  <a:schemeClr val="accent4">
                    <a:lumMod val="10000"/>
                  </a:schemeClr>
                </a:solidFill>
                <a:cs typeface="Times New Roman" pitchFamily="18" charset="0"/>
              </a:rPr>
              <a:t>Measure the distance between points</a:t>
            </a:r>
          </a:p>
          <a:p>
            <a:pPr>
              <a:defRPr/>
            </a:pPr>
            <a:r>
              <a:rPr lang="en-US" dirty="0" smtClean="0">
                <a:solidFill>
                  <a:schemeClr val="accent4">
                    <a:lumMod val="10000"/>
                  </a:schemeClr>
                </a:solidFill>
                <a:cs typeface="Times New Roman" pitchFamily="18" charset="0"/>
              </a:rPr>
              <a:t>Note the course/distance on the chart or in a log.</a:t>
            </a:r>
          </a:p>
          <a:p>
            <a:pPr>
              <a:defRPr/>
            </a:pPr>
            <a:endParaRPr lang="en-US" dirty="0" smtClean="0">
              <a:solidFill>
                <a:schemeClr val="accent4">
                  <a:lumMod val="10000"/>
                </a:schemeClr>
              </a:solidFill>
              <a:cs typeface="Times New Roman" pitchFamily="18" charset="0"/>
            </a:endParaRPr>
          </a:p>
          <a:p>
            <a:pPr>
              <a:defRPr/>
            </a:pPr>
            <a:endParaRPr lang="en-US" dirty="0" smtClean="0">
              <a:solidFill>
                <a:schemeClr val="accent4">
                  <a:lumMod val="10000"/>
                </a:schemeClr>
              </a:solidFill>
              <a:cs typeface="Times New Roman" pitchFamily="18" charset="0"/>
            </a:endParaRPr>
          </a:p>
          <a:p>
            <a:pPr>
              <a:buFontTx/>
              <a:buNone/>
              <a:defRPr/>
            </a:pPr>
            <a:endParaRPr lang="en-US" dirty="0" smtClean="0">
              <a:solidFill>
                <a:schemeClr val="accent4">
                  <a:lumMod val="10000"/>
                </a:schemeClr>
              </a:solidFill>
              <a:cs typeface="Times New Roman" pitchFamily="18" charset="0"/>
            </a:endParaRPr>
          </a:p>
        </p:txBody>
      </p:sp>
      <p:pic>
        <p:nvPicPr>
          <p:cNvPr id="56326" name="Picture 10" descr="Picture22.jpg"/>
          <p:cNvPicPr>
            <a:picLocks noChangeAspect="1"/>
          </p:cNvPicPr>
          <p:nvPr/>
        </p:nvPicPr>
        <p:blipFill rotWithShape="1">
          <a:blip r:embed="rId3">
            <a:extLst>
              <a:ext uri="{28A0092B-C50C-407E-A947-70E740481C1C}">
                <a14:useLocalDpi xmlns:a14="http://schemas.microsoft.com/office/drawing/2010/main" val="0"/>
              </a:ext>
            </a:extLst>
          </a:blip>
          <a:srcRect l="15408"/>
          <a:stretch/>
        </p:blipFill>
        <p:spPr bwMode="auto">
          <a:xfrm>
            <a:off x="3698542" y="4327525"/>
            <a:ext cx="544545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609600" y="4953000"/>
            <a:ext cx="2722563" cy="1143000"/>
          </a:xfrm>
          <a:prstGeom prst="rect">
            <a:avLst/>
          </a:prstGeom>
          <a:noFill/>
          <a:ln w="9525">
            <a:noFill/>
            <a:miter lim="800000"/>
            <a:headEnd/>
            <a:tailEnd/>
          </a:ln>
        </p:spPr>
        <p:txBody>
          <a:bodyPr/>
          <a:lstStyle/>
          <a:p>
            <a:pPr marL="342900" indent="-342900" eaLnBrk="0" hangingPunct="0">
              <a:spcBef>
                <a:spcPct val="20000"/>
              </a:spcBef>
              <a:defRPr/>
            </a:pPr>
            <a:r>
              <a:rPr lang="en-US" sz="3200" kern="0" dirty="0">
                <a:solidFill>
                  <a:schemeClr val="accent4">
                    <a:lumMod val="10000"/>
                  </a:schemeClr>
                </a:solidFill>
                <a:latin typeface="Tahoma" panose="020B0604030504040204" pitchFamily="34" charset="0"/>
              </a:rPr>
              <a:t>Be Careful </a:t>
            </a:r>
            <a:r>
              <a:rPr lang="en-US" sz="2000" kern="0" dirty="0">
                <a:solidFill>
                  <a:schemeClr val="accent4">
                    <a:lumMod val="10000"/>
                  </a:schemeClr>
                </a:solidFill>
                <a:latin typeface="Tahoma" panose="020B0604030504040204" pitchFamily="34" charset="0"/>
              </a:rPr>
              <a:t>with the numbers</a:t>
            </a:r>
            <a:r>
              <a:rPr lang="en-US" sz="3200" kern="0" dirty="0">
                <a:solidFill>
                  <a:schemeClr val="accent4">
                    <a:lumMod val="10000"/>
                  </a:schemeClr>
                </a:solidFill>
                <a:latin typeface="Tahoma" panose="020B0604030504040204" pitchFamily="34" charset="0"/>
              </a:rPr>
              <a:t>!</a:t>
            </a:r>
          </a:p>
          <a:p>
            <a:pPr marL="342900" indent="-342900" eaLnBrk="0" hangingPunct="0">
              <a:spcBef>
                <a:spcPct val="20000"/>
              </a:spcBef>
              <a:defRPr/>
            </a:pPr>
            <a:endParaRPr lang="en-US" sz="3200" kern="0" dirty="0">
              <a:solidFill>
                <a:schemeClr val="accent4">
                  <a:lumMod val="10000"/>
                </a:schemeClr>
              </a:solidFill>
              <a:latin typeface="Tahoma" panose="020B0604030504040204" pitchFamily="34" charset="0"/>
            </a:endParaRPr>
          </a:p>
          <a:p>
            <a:pPr marL="342900" indent="-342900" eaLnBrk="0" hangingPunct="0">
              <a:spcBef>
                <a:spcPct val="20000"/>
              </a:spcBef>
              <a:defRPr/>
            </a:pPr>
            <a:endParaRPr lang="en-US" sz="3200" kern="0" dirty="0">
              <a:solidFill>
                <a:schemeClr val="accent4">
                  <a:lumMod val="10000"/>
                </a:schemeClr>
              </a:solidFill>
              <a:latin typeface="Tahoma" panose="020B0604030504040204" pitchFamily="34" charset="0"/>
            </a:endParaRPr>
          </a:p>
          <a:p>
            <a:pPr marL="342900" indent="-342900" eaLnBrk="0" hangingPunct="0">
              <a:spcBef>
                <a:spcPct val="20000"/>
              </a:spcBef>
              <a:defRPr/>
            </a:pPr>
            <a:endParaRPr lang="en-US" sz="3200" kern="0" dirty="0">
              <a:solidFill>
                <a:schemeClr val="accent4">
                  <a:lumMod val="10000"/>
                </a:schemeClr>
              </a:solidFill>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ctr"/>
            <a:r>
              <a:rPr lang="en-US" dirty="0" smtClean="0">
                <a:cs typeface="Times New Roman" pitchFamily="18" charset="0"/>
              </a:rPr>
              <a:t>Class Exercise</a:t>
            </a:r>
            <a:br>
              <a:rPr lang="en-US" dirty="0" smtClean="0">
                <a:cs typeface="Times New Roman" pitchFamily="18" charset="0"/>
              </a:rPr>
            </a:br>
            <a:r>
              <a:rPr lang="en-US" dirty="0" smtClean="0">
                <a:cs typeface="Times New Roman" pitchFamily="18" charset="0"/>
              </a:rPr>
              <a:t>Chart Work</a:t>
            </a:r>
          </a:p>
        </p:txBody>
      </p:sp>
      <p:sp>
        <p:nvSpPr>
          <p:cNvPr id="57348" name="Rectangle 3"/>
          <p:cNvSpPr>
            <a:spLocks noGrp="1" noChangeArrowheads="1"/>
          </p:cNvSpPr>
          <p:nvPr>
            <p:ph idx="1"/>
          </p:nvPr>
        </p:nvSpPr>
        <p:spPr>
          <a:xfrm>
            <a:off x="533400" y="1874837"/>
            <a:ext cx="8229600" cy="4602163"/>
          </a:xfrm>
        </p:spPr>
        <p:txBody>
          <a:bodyPr/>
          <a:lstStyle/>
          <a:p>
            <a:pPr>
              <a:buFontTx/>
              <a:buNone/>
            </a:pPr>
            <a:r>
              <a:rPr lang="en-US" dirty="0" smtClean="0">
                <a:cs typeface="Times New Roman" pitchFamily="18" charset="0"/>
              </a:rPr>
              <a:t>Use Chart 3 for this exercise.  This is a cruise planned from </a:t>
            </a:r>
            <a:r>
              <a:rPr lang="en-US" i="1" dirty="0" smtClean="0">
                <a:cs typeface="Times New Roman" pitchFamily="18" charset="0"/>
              </a:rPr>
              <a:t>R “12”</a:t>
            </a:r>
            <a:r>
              <a:rPr lang="en-US" dirty="0" smtClean="0">
                <a:cs typeface="Times New Roman" pitchFamily="18" charset="0"/>
              </a:rPr>
              <a:t> at the upper right and continuing counter-clockwise:</a:t>
            </a:r>
          </a:p>
          <a:p>
            <a:r>
              <a:rPr lang="en-US" u="sng" dirty="0" smtClean="0">
                <a:cs typeface="Times New Roman" pitchFamily="18" charset="0"/>
              </a:rPr>
              <a:t>Verify</a:t>
            </a:r>
            <a:r>
              <a:rPr lang="en-US" dirty="0" smtClean="0">
                <a:cs typeface="Times New Roman" pitchFamily="18" charset="0"/>
              </a:rPr>
              <a:t> the magnetic courses and distances given for each leg of the cruise.</a:t>
            </a:r>
          </a:p>
          <a:p>
            <a:r>
              <a:rPr lang="en-US" dirty="0" smtClean="0">
                <a:cs typeface="Times New Roman" pitchFamily="18" charset="0"/>
              </a:rPr>
              <a:t>Look for errors.</a:t>
            </a:r>
          </a:p>
          <a:p>
            <a:endParaRPr lang="en-US" dirty="0" smtClean="0">
              <a:cs typeface="Times New Roman" pitchFamily="18" charset="0"/>
            </a:endParaRPr>
          </a:p>
          <a:p>
            <a:pPr>
              <a:buFontTx/>
              <a:buNone/>
            </a:pPr>
            <a:endParaRPr lang="en-US" dirty="0" smtClean="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0"/>
            <a:ext cx="7772400" cy="1143000"/>
          </a:xfrm>
        </p:spPr>
        <p:txBody>
          <a:bodyPr/>
          <a:lstStyle/>
          <a:p>
            <a:pPr algn="ctr" eaLnBrk="1" hangingPunct="1"/>
            <a:r>
              <a:rPr lang="en-US" dirty="0" smtClean="0">
                <a:cs typeface="Tahoma" panose="020B0604030504040204" pitchFamily="34" charset="0"/>
              </a:rPr>
              <a:t>The Three Steps</a:t>
            </a:r>
          </a:p>
        </p:txBody>
      </p:sp>
      <p:sp>
        <p:nvSpPr>
          <p:cNvPr id="6148" name="Rectangle 3"/>
          <p:cNvSpPr>
            <a:spLocks noGrp="1" noChangeArrowheads="1"/>
          </p:cNvSpPr>
          <p:nvPr>
            <p:ph idx="1"/>
          </p:nvPr>
        </p:nvSpPr>
        <p:spPr>
          <a:xfrm>
            <a:off x="914400" y="1752600"/>
            <a:ext cx="7772400" cy="4114800"/>
          </a:xfrm>
        </p:spPr>
        <p:txBody>
          <a:bodyPr/>
          <a:lstStyle/>
          <a:p>
            <a:pPr eaLnBrk="1" hangingPunct="1">
              <a:defRPr/>
            </a:pPr>
            <a:r>
              <a:rPr lang="en-US" dirty="0" smtClean="0">
                <a:cs typeface="Tahoma" panose="020B0604030504040204" pitchFamily="34" charset="0"/>
              </a:rPr>
              <a:t>Pre-voyage Planning</a:t>
            </a:r>
          </a:p>
          <a:p>
            <a:pPr eaLnBrk="1" hangingPunct="1">
              <a:defRPr/>
            </a:pPr>
            <a:r>
              <a:rPr lang="en-US" dirty="0" smtClean="0">
                <a:cs typeface="Tahoma" panose="020B0604030504040204" pitchFamily="34" charset="0"/>
              </a:rPr>
              <a:t>Navigation Underway</a:t>
            </a:r>
          </a:p>
          <a:p>
            <a:pPr eaLnBrk="1" hangingPunct="1">
              <a:defRPr/>
            </a:pPr>
            <a:r>
              <a:rPr lang="en-US" dirty="0" smtClean="0">
                <a:cs typeface="Tahoma" panose="020B0604030504040204" pitchFamily="34" charset="0"/>
              </a:rPr>
              <a:t>Keeping Track &amp; Double-Checking</a:t>
            </a:r>
          </a:p>
        </p:txBody>
      </p:sp>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5419D175-E8FE-40B5-AF4E-EEBE144478F1}" type="slidenum">
              <a:rPr lang="en-US" smtClean="0">
                <a:solidFill>
                  <a:srgbClr val="003366"/>
                </a:solidFill>
              </a:rPr>
              <a:pPr eaLnBrk="1" hangingPunct="1"/>
              <a:t>5</a:t>
            </a:fld>
            <a:endParaRPr lang="en-US" dirty="0" smtClean="0">
              <a:solidFill>
                <a:srgbClr val="003366"/>
              </a:solidFill>
            </a:endParaRPr>
          </a:p>
        </p:txBody>
      </p:sp>
      <p:grpSp>
        <p:nvGrpSpPr>
          <p:cNvPr id="2" name="Group 1"/>
          <p:cNvGrpSpPr/>
          <p:nvPr/>
        </p:nvGrpSpPr>
        <p:grpSpPr>
          <a:xfrm>
            <a:off x="1371600" y="4030662"/>
            <a:ext cx="6715125" cy="2065338"/>
            <a:chOff x="1447800" y="3505200"/>
            <a:chExt cx="6715125" cy="2065338"/>
          </a:xfrm>
        </p:grpSpPr>
        <p:pic>
          <p:nvPicPr>
            <p:cNvPr id="8" name="Picture 6" descr="Fig 2-1a"/>
            <p:cNvPicPr>
              <a:picLocks noChangeAspect="1" noChangeArrowheads="1"/>
            </p:cNvPicPr>
            <p:nvPr/>
          </p:nvPicPr>
          <p:blipFill>
            <a:blip r:embed="rId3"/>
            <a:srcRect/>
            <a:stretch>
              <a:fillRect/>
            </a:stretch>
          </p:blipFill>
          <p:spPr bwMode="auto">
            <a:xfrm>
              <a:off x="1447800" y="3505200"/>
              <a:ext cx="2019300" cy="2057400"/>
            </a:xfrm>
            <a:prstGeom prst="rect">
              <a:avLst/>
            </a:prstGeom>
            <a:noFill/>
            <a:ln w="9525">
              <a:solidFill>
                <a:schemeClr val="tx2">
                  <a:lumMod val="95000"/>
                  <a:lumOff val="5000"/>
                </a:schemeClr>
              </a:solidFill>
              <a:miter lim="800000"/>
              <a:headEnd/>
              <a:tailEnd/>
            </a:ln>
          </p:spPr>
        </p:pic>
        <p:pic>
          <p:nvPicPr>
            <p:cNvPr id="9" name="Picture 7" descr="Fig 2-1b"/>
            <p:cNvPicPr>
              <a:picLocks noChangeAspect="1" noChangeArrowheads="1"/>
            </p:cNvPicPr>
            <p:nvPr/>
          </p:nvPicPr>
          <p:blipFill>
            <a:blip r:embed="rId4"/>
            <a:srcRect/>
            <a:stretch>
              <a:fillRect/>
            </a:stretch>
          </p:blipFill>
          <p:spPr bwMode="auto">
            <a:xfrm>
              <a:off x="3581400" y="3505200"/>
              <a:ext cx="2238375" cy="2057400"/>
            </a:xfrm>
            <a:prstGeom prst="rect">
              <a:avLst/>
            </a:prstGeom>
            <a:noFill/>
            <a:ln w="9525">
              <a:solidFill>
                <a:schemeClr val="tx2">
                  <a:lumMod val="95000"/>
                  <a:lumOff val="5000"/>
                </a:schemeClr>
              </a:solidFill>
              <a:miter lim="800000"/>
              <a:headEnd/>
              <a:tailEnd/>
            </a:ln>
          </p:spPr>
        </p:pic>
        <p:pic>
          <p:nvPicPr>
            <p:cNvPr id="7" name="Picture 8" descr="Fig 2-1c"/>
            <p:cNvPicPr>
              <a:picLocks noChangeAspect="1" noChangeArrowheads="1"/>
            </p:cNvPicPr>
            <p:nvPr/>
          </p:nvPicPr>
          <p:blipFill>
            <a:blip r:embed="rId5"/>
            <a:srcRect/>
            <a:stretch>
              <a:fillRect/>
            </a:stretch>
          </p:blipFill>
          <p:spPr bwMode="auto">
            <a:xfrm>
              <a:off x="5943600" y="3505200"/>
              <a:ext cx="2219325" cy="2065338"/>
            </a:xfrm>
            <a:prstGeom prst="rect">
              <a:avLst/>
            </a:prstGeom>
            <a:noFill/>
            <a:ln w="9525">
              <a:solidFill>
                <a:schemeClr val="tx2">
                  <a:lumMod val="95000"/>
                  <a:lumOff val="5000"/>
                </a:schemeClr>
              </a:solidFill>
              <a:miter lim="800000"/>
              <a:headEnd/>
              <a:tailEnd/>
            </a:ln>
          </p:spPr>
        </p:pic>
      </p:grpSp>
      <p:sp>
        <p:nvSpPr>
          <p:cNvPr id="10" name="TextBox 9"/>
          <p:cNvSpPr txBox="1"/>
          <p:nvPr/>
        </p:nvSpPr>
        <p:spPr>
          <a:xfrm>
            <a:off x="1295400" y="5791200"/>
            <a:ext cx="1295400" cy="338138"/>
          </a:xfrm>
          <a:prstGeom prst="rect">
            <a:avLst/>
          </a:prstGeom>
          <a:noFill/>
        </p:spPr>
        <p:txBody>
          <a:bodyPr>
            <a:spAutoFit/>
          </a:bodyPr>
          <a:lstStyle/>
          <a:p>
            <a:pPr>
              <a:defRPr/>
            </a:pPr>
            <a:r>
              <a:rPr lang="en-US" sz="1600" dirty="0">
                <a:latin typeface="Tahoma" panose="020B0604030504040204" pitchFamily="34" charset="0"/>
              </a:rPr>
              <a:t>Fig 2-1</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62000" y="2438400"/>
            <a:ext cx="7772400" cy="1362075"/>
          </a:xfrm>
        </p:spPr>
        <p:txBody>
          <a:bodyPr/>
          <a:lstStyle/>
          <a:p>
            <a:pPr algn="ctr"/>
            <a:r>
              <a:rPr lang="en-US" dirty="0">
                <a:cs typeface="Times New Roman" pitchFamily="18" charset="0"/>
              </a:rPr>
              <a:t>Session 1 Homework  </a:t>
            </a:r>
            <a:br>
              <a:rPr lang="en-US" dirty="0">
                <a:cs typeface="Times New Roman" pitchFamily="18" charset="0"/>
              </a:rPr>
            </a:br>
            <a:r>
              <a:rPr lang="en-US" dirty="0" smtClean="0">
                <a:cs typeface="Times New Roman" pitchFamily="18" charset="0"/>
              </a:rPr>
              <a:t>Cruise </a:t>
            </a:r>
            <a:r>
              <a:rPr lang="en-US" dirty="0">
                <a:cs typeface="Times New Roman" pitchFamily="18" charset="0"/>
              </a:rPr>
              <a:t>Exercise #1</a:t>
            </a:r>
            <a:br>
              <a:rPr lang="en-US" dirty="0">
                <a:cs typeface="Times New Roman" pitchFamily="18" charset="0"/>
              </a:rPr>
            </a:br>
            <a:r>
              <a:rPr lang="en-US" dirty="0" smtClean="0">
                <a:cs typeface="Times New Roman" pitchFamily="18" charset="0"/>
              </a:rPr>
              <a:t>Read </a:t>
            </a:r>
            <a:r>
              <a:rPr lang="en-US" dirty="0">
                <a:cs typeface="Times New Roman" pitchFamily="18" charset="0"/>
              </a:rPr>
              <a:t>Chapters 1-5 &amp; 10 </a:t>
            </a:r>
            <a:br>
              <a:rPr lang="en-US" dirty="0">
                <a:cs typeface="Times New Roman" pitchFamily="18" charset="0"/>
              </a:rPr>
            </a:br>
            <a:endParaRPr lang="en-US" dirty="0" smtClean="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6DCE08-0D3A-4B6B-AB1E-BD535B645D23}" type="slidenum">
              <a:rPr lang="en-US" smtClean="0"/>
              <a:pPr>
                <a:defRPr/>
              </a:pPr>
              <a:t>51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144000" cy="620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55336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762000" y="2743200"/>
            <a:ext cx="7772400" cy="1362075"/>
          </a:xfrm>
        </p:spPr>
        <p:txBody>
          <a:bodyPr/>
          <a:lstStyle/>
          <a:p>
            <a:pPr algn="ctr" eaLnBrk="1" hangingPunct="1"/>
            <a:r>
              <a:rPr lang="en-US" dirty="0" smtClean="0">
                <a:cs typeface="Times New Roman" pitchFamily="18" charset="0"/>
              </a:rPr>
              <a:t>Additional slides</a:t>
            </a: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1027"/>
          <p:cNvSpPr txBox="1">
            <a:spLocks noChangeArrowheads="1"/>
          </p:cNvSpPr>
          <p:nvPr/>
        </p:nvSpPr>
        <p:spPr bwMode="auto">
          <a:xfrm>
            <a:off x="-92075" y="78724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endParaRPr lang="en-US" sz="4400" dirty="0"/>
          </a:p>
        </p:txBody>
      </p:sp>
      <p:sp>
        <p:nvSpPr>
          <p:cNvPr id="604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6C2D64B8-08A7-49F0-A78C-7FD195557B7C}" type="slidenum">
              <a:rPr lang="en-US" smtClean="0">
                <a:solidFill>
                  <a:srgbClr val="003366"/>
                </a:solidFill>
              </a:rPr>
              <a:pPr eaLnBrk="1" hangingPunct="1"/>
              <a:t>53</a:t>
            </a:fld>
            <a:endParaRPr lang="en-US" dirty="0" smtClean="0">
              <a:solidFill>
                <a:srgbClr val="003366"/>
              </a:solidFill>
            </a:endParaRPr>
          </a:p>
        </p:txBody>
      </p:sp>
      <p:sp>
        <p:nvSpPr>
          <p:cNvPr id="60420" name="Rectangle 1035"/>
          <p:cNvSpPr>
            <a:spLocks noGrp="1" noChangeArrowheads="1"/>
          </p:cNvSpPr>
          <p:nvPr>
            <p:ph type="title" idx="4294967295"/>
          </p:nvPr>
        </p:nvSpPr>
        <p:spPr>
          <a:xfrm>
            <a:off x="76200" y="76200"/>
            <a:ext cx="8610600" cy="1143000"/>
          </a:xfrm>
        </p:spPr>
        <p:txBody>
          <a:bodyPr/>
          <a:lstStyle/>
          <a:p>
            <a:pPr eaLnBrk="1" hangingPunct="1"/>
            <a:r>
              <a:rPr lang="en-US" sz="4800" b="0" dirty="0" smtClean="0">
                <a:effectLst/>
                <a:cs typeface="Tahoma" panose="020B0604030504040204" pitchFamily="34" charset="0"/>
              </a:rPr>
              <a:t>Relative Positions of Poles</a:t>
            </a:r>
          </a:p>
        </p:txBody>
      </p:sp>
      <p:pic>
        <p:nvPicPr>
          <p:cNvPr id="60421" name="Picture 1037" descr="po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1536314"/>
            <a:ext cx="5867400" cy="494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7" name="TextBox 6"/>
          <p:cNvSpPr txBox="1"/>
          <p:nvPr/>
        </p:nvSpPr>
        <p:spPr>
          <a:xfrm>
            <a:off x="4548188" y="2162175"/>
            <a:ext cx="352425" cy="369888"/>
          </a:xfrm>
          <a:prstGeom prst="rect">
            <a:avLst/>
          </a:prstGeom>
          <a:solidFill>
            <a:schemeClr val="accent3"/>
          </a:solidFill>
        </p:spPr>
        <p:txBody>
          <a:bodyPr wrap="none">
            <a:spAutoFit/>
          </a:bodyPr>
          <a:lstStyle/>
          <a:p>
            <a:pPr>
              <a:defRPr/>
            </a:pPr>
            <a:r>
              <a:rPr lang="en-US" b="1" dirty="0">
                <a:solidFill>
                  <a:srgbClr val="FF0000"/>
                </a:solidFill>
                <a:latin typeface="Arial Black" pitchFamily="34" charset="0"/>
              </a:rPr>
              <a:t>T</a:t>
            </a:r>
          </a:p>
        </p:txBody>
      </p:sp>
      <p:sp>
        <p:nvSpPr>
          <p:cNvPr id="60423" name="TextBox 7"/>
          <p:cNvSpPr txBox="1">
            <a:spLocks noChangeArrowheads="1"/>
          </p:cNvSpPr>
          <p:nvPr/>
        </p:nvSpPr>
        <p:spPr bwMode="auto">
          <a:xfrm>
            <a:off x="4224338" y="273685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b="1" dirty="0">
                <a:solidFill>
                  <a:srgbClr val="FF0000"/>
                </a:solidFill>
                <a:latin typeface="Arial Black" pitchFamily="34" charset="0"/>
              </a:rPr>
              <a:t>M</a:t>
            </a: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1027"/>
          <p:cNvSpPr txBox="1">
            <a:spLocks noChangeArrowheads="1"/>
          </p:cNvSpPr>
          <p:nvPr/>
        </p:nvSpPr>
        <p:spPr bwMode="auto">
          <a:xfrm>
            <a:off x="-92075" y="78724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endParaRPr lang="en-US" sz="4400" dirty="0"/>
          </a:p>
        </p:txBody>
      </p:sp>
      <p:sp>
        <p:nvSpPr>
          <p:cNvPr id="614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0F7AB1E-1086-467C-A942-1349F8B1F37D}" type="slidenum">
              <a:rPr lang="en-US" smtClean="0">
                <a:solidFill>
                  <a:srgbClr val="003366"/>
                </a:solidFill>
              </a:rPr>
              <a:pPr eaLnBrk="1" hangingPunct="1"/>
              <a:t>54</a:t>
            </a:fld>
            <a:endParaRPr lang="en-US" dirty="0" smtClean="0">
              <a:solidFill>
                <a:srgbClr val="003366"/>
              </a:solidFill>
            </a:endParaRPr>
          </a:p>
        </p:txBody>
      </p:sp>
      <p:pic>
        <p:nvPicPr>
          <p:cNvPr id="61444" name="Picture 1037" descr="po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72" y="1424412"/>
            <a:ext cx="6012656" cy="506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1" name="TextBox 30"/>
          <p:cNvSpPr txBox="1">
            <a:spLocks noChangeArrowheads="1"/>
          </p:cNvSpPr>
          <p:nvPr/>
        </p:nvSpPr>
        <p:spPr bwMode="auto">
          <a:xfrm>
            <a:off x="5181600" y="4419600"/>
            <a:ext cx="1524000" cy="400050"/>
          </a:xfrm>
          <a:prstGeom prst="rect">
            <a:avLst/>
          </a:prstGeom>
          <a:noFill/>
          <a:ln w="9525">
            <a:noFill/>
            <a:miter lim="800000"/>
            <a:headEnd/>
            <a:tailEnd/>
          </a:ln>
        </p:spPr>
        <p:txBody>
          <a:bodyPr>
            <a:spAutoFit/>
          </a:bodyPr>
          <a:lstStyle/>
          <a:p>
            <a:pPr>
              <a:defRPr/>
            </a:pPr>
            <a:r>
              <a:rPr lang="en-US" sz="2000" b="1" dirty="0">
                <a:solidFill>
                  <a:schemeClr val="accent4">
                    <a:lumMod val="10000"/>
                  </a:schemeClr>
                </a:solidFill>
                <a:latin typeface="Tahoma" panose="020B0604030504040204" pitchFamily="34" charset="0"/>
              </a:rPr>
              <a:t>Variation</a:t>
            </a:r>
          </a:p>
        </p:txBody>
      </p:sp>
      <p:cxnSp>
        <p:nvCxnSpPr>
          <p:cNvPr id="61446" name="Straight Connector 14"/>
          <p:cNvCxnSpPr>
            <a:cxnSpLocks noChangeShapeType="1"/>
          </p:cNvCxnSpPr>
          <p:nvPr/>
        </p:nvCxnSpPr>
        <p:spPr bwMode="auto">
          <a:xfrm rot="16200000" flipH="1">
            <a:off x="4025106" y="3339307"/>
            <a:ext cx="1322387" cy="533400"/>
          </a:xfrm>
          <a:prstGeom prst="line">
            <a:avLst/>
          </a:prstGeom>
          <a:noFill/>
          <a:ln w="28575"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3" name="TextBox 9"/>
          <p:cNvSpPr txBox="1">
            <a:spLocks noChangeArrowheads="1"/>
          </p:cNvSpPr>
          <p:nvPr/>
        </p:nvSpPr>
        <p:spPr bwMode="auto">
          <a:xfrm>
            <a:off x="4757738" y="3954463"/>
            <a:ext cx="381000" cy="523875"/>
          </a:xfrm>
          <a:prstGeom prst="rect">
            <a:avLst/>
          </a:prstGeom>
          <a:noFill/>
          <a:ln w="9525">
            <a:noFill/>
            <a:miter lim="800000"/>
            <a:headEnd/>
            <a:tailEnd/>
          </a:ln>
        </p:spPr>
        <p:txBody>
          <a:bodyPr>
            <a:spAutoFit/>
          </a:bodyPr>
          <a:lstStyle/>
          <a:p>
            <a:pPr>
              <a:defRPr/>
            </a:pPr>
            <a:r>
              <a:rPr lang="en-US" sz="2800" b="1" dirty="0">
                <a:solidFill>
                  <a:schemeClr val="accent4">
                    <a:lumMod val="10000"/>
                  </a:schemeClr>
                </a:solidFill>
                <a:latin typeface="Tahoma" panose="020B0604030504040204" pitchFamily="34" charset="0"/>
              </a:rPr>
              <a:t>x</a:t>
            </a:r>
          </a:p>
        </p:txBody>
      </p:sp>
      <p:sp>
        <p:nvSpPr>
          <p:cNvPr id="16" name="Rectangle 1035"/>
          <p:cNvSpPr txBox="1">
            <a:spLocks noChangeArrowheads="1"/>
          </p:cNvSpPr>
          <p:nvPr/>
        </p:nvSpPr>
        <p:spPr bwMode="auto">
          <a:xfrm>
            <a:off x="76200" y="76200"/>
            <a:ext cx="8610600" cy="1143000"/>
          </a:xfrm>
          <a:prstGeom prst="rect">
            <a:avLst/>
          </a:prstGeom>
          <a:noFill/>
          <a:ln w="9525">
            <a:noFill/>
            <a:miter lim="800000"/>
            <a:headEnd/>
            <a:tailEnd/>
          </a:ln>
        </p:spPr>
        <p:txBody>
          <a:bodyPr anchor="ctr"/>
          <a:lstStyle/>
          <a:p>
            <a:pPr>
              <a:defRPr/>
            </a:pPr>
            <a:r>
              <a:rPr lang="en-US" sz="4800" dirty="0">
                <a:solidFill>
                  <a:schemeClr val="tx2"/>
                </a:solidFill>
                <a:latin typeface="Tahoma" panose="020B0604030504040204" pitchFamily="34" charset="0"/>
                <a:ea typeface="+mj-ea"/>
                <a:cs typeface="Tahoma" panose="020B0604030504040204" pitchFamily="34" charset="0"/>
              </a:rPr>
              <a:t>Relative Positions of Poles</a:t>
            </a:r>
          </a:p>
        </p:txBody>
      </p:sp>
      <p:sp>
        <p:nvSpPr>
          <p:cNvPr id="30" name="TextBox 29"/>
          <p:cNvSpPr txBox="1"/>
          <p:nvPr/>
        </p:nvSpPr>
        <p:spPr>
          <a:xfrm>
            <a:off x="4548188" y="2162175"/>
            <a:ext cx="352425" cy="369888"/>
          </a:xfrm>
          <a:prstGeom prst="rect">
            <a:avLst/>
          </a:prstGeom>
          <a:solidFill>
            <a:schemeClr val="accent3"/>
          </a:solidFill>
        </p:spPr>
        <p:txBody>
          <a:bodyPr wrap="none">
            <a:spAutoFit/>
          </a:bodyPr>
          <a:lstStyle/>
          <a:p>
            <a:pPr>
              <a:defRPr/>
            </a:pPr>
            <a:r>
              <a:rPr lang="en-US" b="1" dirty="0">
                <a:solidFill>
                  <a:srgbClr val="FF0000"/>
                </a:solidFill>
                <a:latin typeface="Arial Black" pitchFamily="34" charset="0"/>
              </a:rPr>
              <a:t>T</a:t>
            </a:r>
          </a:p>
        </p:txBody>
      </p:sp>
      <p:sp>
        <p:nvSpPr>
          <p:cNvPr id="61450" name="TextBox 7"/>
          <p:cNvSpPr txBox="1">
            <a:spLocks noChangeArrowheads="1"/>
          </p:cNvSpPr>
          <p:nvPr/>
        </p:nvSpPr>
        <p:spPr bwMode="auto">
          <a:xfrm>
            <a:off x="4224338" y="273685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b="1" dirty="0">
                <a:solidFill>
                  <a:srgbClr val="FF0000"/>
                </a:solidFill>
                <a:latin typeface="Arial Black" pitchFamily="34" charset="0"/>
              </a:rPr>
              <a:t>M</a:t>
            </a:r>
          </a:p>
        </p:txBody>
      </p:sp>
      <p:cxnSp>
        <p:nvCxnSpPr>
          <p:cNvPr id="14" name="Straight Connector 13"/>
          <p:cNvCxnSpPr/>
          <p:nvPr/>
        </p:nvCxnSpPr>
        <p:spPr bwMode="auto">
          <a:xfrm rot="16200000" flipH="1">
            <a:off x="3962400" y="3200400"/>
            <a:ext cx="1752600" cy="228600"/>
          </a:xfrm>
          <a:prstGeom prst="line">
            <a:avLst/>
          </a:prstGeom>
          <a:solidFill>
            <a:schemeClr val="accent1"/>
          </a:solidFill>
          <a:ln w="28575" cap="flat" cmpd="sng" algn="ctr">
            <a:solidFill>
              <a:schemeClr val="accent4">
                <a:lumMod val="10000"/>
              </a:schemeClr>
            </a:solidFill>
            <a:prstDash val="solid"/>
            <a:round/>
            <a:headEnd type="none" w="sm" len="sm"/>
            <a:tailEnd type="none" w="sm" len="sm"/>
          </a:ln>
          <a:effectLst/>
        </p:spPr>
      </p:cxn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3"/>
          <p:cNvSpPr>
            <a:spLocks noGrp="1" noChangeArrowheads="1"/>
          </p:cNvSpPr>
          <p:nvPr>
            <p:ph type="subTitle" idx="4294967295"/>
          </p:nvPr>
        </p:nvSpPr>
        <p:spPr>
          <a:xfrm>
            <a:off x="1066800" y="2438400"/>
            <a:ext cx="7772400" cy="2057400"/>
          </a:xfrm>
        </p:spPr>
        <p:txBody>
          <a:bodyPr/>
          <a:lstStyle/>
          <a:p>
            <a:pPr eaLnBrk="1" hangingPunct="1">
              <a:lnSpc>
                <a:spcPct val="80000"/>
              </a:lnSpc>
            </a:pPr>
            <a:r>
              <a:rPr lang="en-US" sz="3600" dirty="0" smtClean="0">
                <a:cs typeface="Times New Roman" pitchFamily="18" charset="0"/>
              </a:rPr>
              <a:t>Measure Lat. &amp; Long. in the </a:t>
            </a:r>
          </a:p>
          <a:p>
            <a:pPr eaLnBrk="1" hangingPunct="1">
              <a:lnSpc>
                <a:spcPct val="80000"/>
              </a:lnSpc>
            </a:pPr>
            <a:r>
              <a:rPr lang="en-US" sz="3600" dirty="0" smtClean="0">
                <a:solidFill>
                  <a:srgbClr val="FF0000"/>
                </a:solidFill>
                <a:cs typeface="Times New Roman" pitchFamily="18" charset="0"/>
              </a:rPr>
              <a:t>Degree / Minutes / Seconds</a:t>
            </a:r>
          </a:p>
          <a:p>
            <a:pPr eaLnBrk="1" hangingPunct="1">
              <a:lnSpc>
                <a:spcPct val="80000"/>
              </a:lnSpc>
            </a:pPr>
            <a:r>
              <a:rPr lang="en-US" sz="3600" dirty="0" smtClean="0">
                <a:cs typeface="Times New Roman" pitchFamily="18" charset="0"/>
              </a:rPr>
              <a:t>Format</a:t>
            </a:r>
          </a:p>
        </p:txBody>
      </p:sp>
      <p:sp>
        <p:nvSpPr>
          <p:cNvPr id="62467" name="Rectangle 2"/>
          <p:cNvSpPr>
            <a:spLocks noGrp="1" noChangeArrowheads="1"/>
          </p:cNvSpPr>
          <p:nvPr>
            <p:ph type="ctrTitle" idx="4294967295"/>
          </p:nvPr>
        </p:nvSpPr>
        <p:spPr>
          <a:xfrm>
            <a:off x="304800" y="0"/>
            <a:ext cx="7772400" cy="1470025"/>
          </a:xfrm>
        </p:spPr>
        <p:txBody>
          <a:bodyPr/>
          <a:lstStyle/>
          <a:p>
            <a:pPr eaLnBrk="1" hangingPunct="1"/>
            <a:r>
              <a:rPr lang="en-US" sz="4800" b="0" dirty="0" smtClean="0">
                <a:effectLst/>
                <a:cs typeface="Times New Roman" pitchFamily="18" charset="0"/>
              </a:rPr>
              <a:t>The Weekend Navigator</a:t>
            </a: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2" descr="Picture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09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5638800" y="4648200"/>
            <a:ext cx="2090738" cy="1143000"/>
            <a:chOff x="6023607" y="4775200"/>
            <a:chExt cx="2089526" cy="1142708"/>
          </a:xfrm>
        </p:grpSpPr>
        <p:sp>
          <p:nvSpPr>
            <p:cNvPr id="3" name="TextBox 2"/>
            <p:cNvSpPr txBox="1"/>
            <p:nvPr/>
          </p:nvSpPr>
          <p:spPr>
            <a:xfrm>
              <a:off x="6328230" y="4775200"/>
              <a:ext cx="1784903" cy="461845"/>
            </a:xfrm>
            <a:prstGeom prst="rect">
              <a:avLst/>
            </a:prstGeom>
            <a:noFill/>
          </p:spPr>
          <p:txBody>
            <a:bodyPr>
              <a:spAutoFit/>
            </a:bodyPr>
            <a:lstStyle/>
            <a:p>
              <a:pPr>
                <a:defRPr/>
              </a:pPr>
              <a:r>
                <a:rPr lang="en-US" b="1" dirty="0">
                  <a:solidFill>
                    <a:schemeClr val="accent4">
                      <a:lumMod val="10000"/>
                    </a:schemeClr>
                  </a:solidFill>
                  <a:latin typeface="Tahoma" panose="020B0604030504040204" pitchFamily="34" charset="0"/>
                </a:rPr>
                <a:t>76° </a:t>
              </a:r>
              <a:r>
                <a:rPr lang="en-US" sz="2400" b="1" dirty="0">
                  <a:solidFill>
                    <a:schemeClr val="accent4">
                      <a:lumMod val="10000"/>
                    </a:schemeClr>
                  </a:solidFill>
                  <a:latin typeface="Tahoma" panose="020B0604030504040204" pitchFamily="34" charset="0"/>
                </a:rPr>
                <a:t>12’</a:t>
              </a:r>
              <a:endParaRPr lang="en-US" b="1" dirty="0">
                <a:solidFill>
                  <a:schemeClr val="accent4">
                    <a:lumMod val="10000"/>
                  </a:schemeClr>
                </a:solidFill>
                <a:latin typeface="Tahoma" panose="020B0604030504040204" pitchFamily="34" charset="0"/>
              </a:endParaRPr>
            </a:p>
          </p:txBody>
        </p:sp>
        <p:cxnSp>
          <p:nvCxnSpPr>
            <p:cNvPr id="5" name="Straight Arrow Connector 4"/>
            <p:cNvCxnSpPr/>
            <p:nvPr/>
          </p:nvCxnSpPr>
          <p:spPr>
            <a:xfrm rot="5400000">
              <a:off x="5985430" y="5346640"/>
              <a:ext cx="609444" cy="533091"/>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995863" y="3424238"/>
            <a:ext cx="1481137" cy="461962"/>
          </a:xfrm>
          <a:prstGeom prst="rect">
            <a:avLst/>
          </a:prstGeom>
          <a:noFill/>
        </p:spPr>
        <p:txBody>
          <a:bodyPr>
            <a:spAutoFit/>
          </a:bodyPr>
          <a:lstStyle/>
          <a:p>
            <a:pPr>
              <a:defRPr/>
            </a:pPr>
            <a:r>
              <a:rPr lang="en-US" sz="2400" dirty="0">
                <a:solidFill>
                  <a:schemeClr val="accent4">
                    <a:lumMod val="10000"/>
                  </a:schemeClr>
                </a:solidFill>
                <a:latin typeface="Tahoma" panose="020B0604030504040204" pitchFamily="34" charset="0"/>
              </a:rPr>
              <a:t>Minutes</a:t>
            </a:r>
          </a:p>
        </p:txBody>
      </p:sp>
      <p:grpSp>
        <p:nvGrpSpPr>
          <p:cNvPr id="4" name="Group 4"/>
          <p:cNvGrpSpPr>
            <a:grpSpLocks/>
          </p:cNvGrpSpPr>
          <p:nvPr/>
        </p:nvGrpSpPr>
        <p:grpSpPr bwMode="auto">
          <a:xfrm>
            <a:off x="6477000" y="228600"/>
            <a:ext cx="1981200" cy="842963"/>
            <a:chOff x="6550529" y="3937198"/>
            <a:chExt cx="1981656" cy="842747"/>
          </a:xfrm>
        </p:grpSpPr>
        <p:sp>
          <p:nvSpPr>
            <p:cNvPr id="10" name="TextBox 9"/>
            <p:cNvSpPr txBox="1"/>
            <p:nvPr/>
          </p:nvSpPr>
          <p:spPr>
            <a:xfrm>
              <a:off x="6550529" y="4318100"/>
              <a:ext cx="1784761" cy="461845"/>
            </a:xfrm>
            <a:prstGeom prst="rect">
              <a:avLst/>
            </a:prstGeom>
            <a:noFill/>
            <a:ln>
              <a:noFill/>
            </a:ln>
          </p:spPr>
          <p:txBody>
            <a:bodyPr>
              <a:spAutoFit/>
            </a:bodyPr>
            <a:lstStyle/>
            <a:p>
              <a:pPr>
                <a:defRPr/>
              </a:pPr>
              <a:r>
                <a:rPr lang="en-US" b="1" dirty="0">
                  <a:solidFill>
                    <a:schemeClr val="accent4">
                      <a:lumMod val="10000"/>
                    </a:schemeClr>
                  </a:solidFill>
                  <a:latin typeface="Tahoma" panose="020B0604030504040204" pitchFamily="34" charset="0"/>
                </a:rPr>
                <a:t>37° </a:t>
              </a:r>
              <a:r>
                <a:rPr lang="en-US" sz="2400" b="1" dirty="0">
                  <a:solidFill>
                    <a:schemeClr val="accent4">
                      <a:lumMod val="10000"/>
                    </a:schemeClr>
                  </a:solidFill>
                  <a:latin typeface="Tahoma" panose="020B0604030504040204" pitchFamily="34" charset="0"/>
                </a:rPr>
                <a:t>08’</a:t>
              </a:r>
              <a:endParaRPr lang="en-US" b="1" dirty="0">
                <a:solidFill>
                  <a:schemeClr val="accent4">
                    <a:lumMod val="10000"/>
                  </a:schemeClr>
                </a:solidFill>
                <a:latin typeface="Tahoma" panose="020B0604030504040204" pitchFamily="34" charset="0"/>
              </a:endParaRPr>
            </a:p>
          </p:txBody>
        </p:sp>
        <p:cxnSp>
          <p:nvCxnSpPr>
            <p:cNvPr id="11" name="Straight Arrow Connector 10"/>
            <p:cNvCxnSpPr/>
            <p:nvPr/>
          </p:nvCxnSpPr>
          <p:spPr>
            <a:xfrm flipV="1">
              <a:off x="7541357" y="3937198"/>
              <a:ext cx="990828" cy="457083"/>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497"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A42FDF04-6A8D-4121-83AD-F2A7B210401E}" type="slidenum">
              <a:rPr lang="en-US" smtClean="0">
                <a:solidFill>
                  <a:schemeClr val="accent4">
                    <a:lumMod val="10000"/>
                  </a:schemeClr>
                </a:solidFill>
                <a:latin typeface="Comic Sans MS" pitchFamily="66" charset="0"/>
              </a:rPr>
              <a:pPr eaLnBrk="1" hangingPunct="1"/>
              <a:t>56</a:t>
            </a:fld>
            <a:endParaRPr lang="en-US" dirty="0" smtClean="0">
              <a:solidFill>
                <a:schemeClr val="accent4">
                  <a:lumMod val="10000"/>
                </a:schemeClr>
              </a:solidFill>
              <a:latin typeface="Comic Sans MS" pitchFamily="66" charset="0"/>
            </a:endParaRPr>
          </a:p>
        </p:txBody>
      </p:sp>
      <p:cxnSp>
        <p:nvCxnSpPr>
          <p:cNvPr id="12" name="Straight Connector 11"/>
          <p:cNvCxnSpPr/>
          <p:nvPr/>
        </p:nvCxnSpPr>
        <p:spPr>
          <a:xfrm rot="5400000" flipH="1" flipV="1">
            <a:off x="2324100" y="5929313"/>
            <a:ext cx="7620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5400000">
            <a:off x="4195763" y="4568825"/>
            <a:ext cx="863600" cy="1581150"/>
          </a:xfrm>
          <a:prstGeom prst="leftBrac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4">
                  <a:lumMod val="10000"/>
                </a:schemeClr>
              </a:solidFill>
              <a:latin typeface="Tahoma" panose="020B0604030504040204" pitchFamily="34" charset="0"/>
            </a:endParaRPr>
          </a:p>
        </p:txBody>
      </p:sp>
      <p:sp>
        <p:nvSpPr>
          <p:cNvPr id="6" name="Left Brace 5"/>
          <p:cNvSpPr/>
          <p:nvPr/>
        </p:nvSpPr>
        <p:spPr>
          <a:xfrm>
            <a:off x="7902575" y="2090738"/>
            <a:ext cx="569913" cy="1947862"/>
          </a:xfrm>
          <a:prstGeom prst="leftBrac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4">
                  <a:lumMod val="10000"/>
                </a:schemeClr>
              </a:solidFill>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3" descr="Picture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6" name="Group 4"/>
          <p:cNvGrpSpPr>
            <a:grpSpLocks/>
          </p:cNvGrpSpPr>
          <p:nvPr/>
        </p:nvGrpSpPr>
        <p:grpSpPr bwMode="auto">
          <a:xfrm>
            <a:off x="5029200" y="5486400"/>
            <a:ext cx="1784350" cy="461963"/>
            <a:chOff x="6550530" y="5289403"/>
            <a:chExt cx="1784762" cy="461845"/>
          </a:xfrm>
        </p:grpSpPr>
        <p:sp>
          <p:nvSpPr>
            <p:cNvPr id="6" name="TextBox 5"/>
            <p:cNvSpPr txBox="1"/>
            <p:nvPr/>
          </p:nvSpPr>
          <p:spPr>
            <a:xfrm>
              <a:off x="6550530" y="5289403"/>
              <a:ext cx="1784762" cy="461845"/>
            </a:xfrm>
            <a:prstGeom prst="rect">
              <a:avLst/>
            </a:prstGeom>
            <a:noFill/>
            <a:ln>
              <a:noFill/>
            </a:ln>
          </p:spPr>
          <p:txBody>
            <a:bodyPr>
              <a:spAutoFit/>
            </a:bodyPr>
            <a:lstStyle/>
            <a:p>
              <a:pPr>
                <a:defRPr/>
              </a:pPr>
              <a:r>
                <a:rPr lang="en-US" b="1" dirty="0">
                  <a:solidFill>
                    <a:schemeClr val="accent4">
                      <a:lumMod val="10000"/>
                    </a:schemeClr>
                  </a:solidFill>
                  <a:latin typeface="Tahoma" panose="020B0604030504040204" pitchFamily="34" charset="0"/>
                </a:rPr>
                <a:t>37° </a:t>
              </a:r>
              <a:r>
                <a:rPr lang="en-US" sz="2400" b="1" dirty="0">
                  <a:solidFill>
                    <a:schemeClr val="accent4">
                      <a:lumMod val="10000"/>
                    </a:schemeClr>
                  </a:solidFill>
                  <a:latin typeface="Tahoma" panose="020B0604030504040204" pitchFamily="34" charset="0"/>
                </a:rPr>
                <a:t>08’</a:t>
              </a:r>
              <a:endParaRPr lang="en-US" b="1" dirty="0">
                <a:solidFill>
                  <a:schemeClr val="accent4">
                    <a:lumMod val="10000"/>
                  </a:schemeClr>
                </a:solidFill>
                <a:latin typeface="Tahoma" panose="020B0604030504040204" pitchFamily="34" charset="0"/>
              </a:endParaRPr>
            </a:p>
          </p:txBody>
        </p:sp>
        <p:cxnSp>
          <p:nvCxnSpPr>
            <p:cNvPr id="7" name="Straight Arrow Connector 6"/>
            <p:cNvCxnSpPr/>
            <p:nvPr/>
          </p:nvCxnSpPr>
          <p:spPr>
            <a:xfrm flipV="1">
              <a:off x="7573116" y="5594125"/>
              <a:ext cx="730419" cy="4762"/>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7"/>
          <p:cNvGrpSpPr>
            <a:grpSpLocks/>
          </p:cNvGrpSpPr>
          <p:nvPr/>
        </p:nvGrpSpPr>
        <p:grpSpPr bwMode="auto">
          <a:xfrm>
            <a:off x="4995863" y="406400"/>
            <a:ext cx="1785937" cy="812800"/>
            <a:chOff x="6613914" y="4826050"/>
            <a:chExt cx="1785551" cy="813600"/>
          </a:xfrm>
        </p:grpSpPr>
        <p:sp>
          <p:nvSpPr>
            <p:cNvPr id="9" name="TextBox 8"/>
            <p:cNvSpPr txBox="1"/>
            <p:nvPr/>
          </p:nvSpPr>
          <p:spPr>
            <a:xfrm>
              <a:off x="6613914" y="5177233"/>
              <a:ext cx="1785551" cy="462417"/>
            </a:xfrm>
            <a:prstGeom prst="rect">
              <a:avLst/>
            </a:prstGeom>
            <a:noFill/>
            <a:ln>
              <a:noFill/>
            </a:ln>
          </p:spPr>
          <p:txBody>
            <a:bodyPr>
              <a:spAutoFit/>
            </a:bodyPr>
            <a:lstStyle/>
            <a:p>
              <a:pPr>
                <a:defRPr/>
              </a:pPr>
              <a:r>
                <a:rPr lang="en-US" b="1" dirty="0">
                  <a:solidFill>
                    <a:schemeClr val="accent4">
                      <a:lumMod val="10000"/>
                    </a:schemeClr>
                  </a:solidFill>
                  <a:latin typeface="Tahoma" panose="020B0604030504040204" pitchFamily="34" charset="0"/>
                </a:rPr>
                <a:t>37° </a:t>
              </a:r>
              <a:r>
                <a:rPr lang="en-US" sz="2400" b="1" dirty="0">
                  <a:solidFill>
                    <a:schemeClr val="accent4">
                      <a:lumMod val="10000"/>
                    </a:schemeClr>
                  </a:solidFill>
                  <a:latin typeface="Tahoma" panose="020B0604030504040204" pitchFamily="34" charset="0"/>
                </a:rPr>
                <a:t>11’</a:t>
              </a:r>
              <a:endParaRPr lang="en-US" b="1" dirty="0">
                <a:solidFill>
                  <a:schemeClr val="accent4">
                    <a:lumMod val="10000"/>
                  </a:schemeClr>
                </a:solidFill>
                <a:latin typeface="Tahoma" panose="020B0604030504040204" pitchFamily="34" charset="0"/>
              </a:endParaRPr>
            </a:p>
          </p:txBody>
        </p:sp>
        <p:cxnSp>
          <p:nvCxnSpPr>
            <p:cNvPr id="10" name="Straight Arrow Connector 9"/>
            <p:cNvCxnSpPr/>
            <p:nvPr/>
          </p:nvCxnSpPr>
          <p:spPr>
            <a:xfrm flipV="1">
              <a:off x="7677309" y="4826050"/>
              <a:ext cx="704698" cy="471952"/>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a:grpSpLocks/>
          </p:cNvGrpSpPr>
          <p:nvPr/>
        </p:nvGrpSpPr>
        <p:grpSpPr bwMode="auto">
          <a:xfrm>
            <a:off x="5105400" y="3824288"/>
            <a:ext cx="1784350" cy="461962"/>
            <a:chOff x="6550530" y="4775200"/>
            <a:chExt cx="1784762" cy="461846"/>
          </a:xfrm>
        </p:grpSpPr>
        <p:sp>
          <p:nvSpPr>
            <p:cNvPr id="12" name="TextBox 11"/>
            <p:cNvSpPr txBox="1"/>
            <p:nvPr/>
          </p:nvSpPr>
          <p:spPr>
            <a:xfrm>
              <a:off x="6550530" y="4775200"/>
              <a:ext cx="1784762" cy="461846"/>
            </a:xfrm>
            <a:prstGeom prst="rect">
              <a:avLst/>
            </a:prstGeom>
            <a:noFill/>
            <a:ln>
              <a:noFill/>
            </a:ln>
          </p:spPr>
          <p:txBody>
            <a:bodyPr>
              <a:spAutoFit/>
            </a:bodyPr>
            <a:lstStyle/>
            <a:p>
              <a:pPr>
                <a:defRPr/>
              </a:pPr>
              <a:r>
                <a:rPr lang="en-US" b="1" dirty="0">
                  <a:solidFill>
                    <a:schemeClr val="accent4">
                      <a:lumMod val="10000"/>
                    </a:schemeClr>
                  </a:solidFill>
                  <a:latin typeface="Tahoma" panose="020B0604030504040204" pitchFamily="34" charset="0"/>
                </a:rPr>
                <a:t>37° </a:t>
              </a:r>
              <a:r>
                <a:rPr lang="en-US" sz="2400" b="1" dirty="0">
                  <a:solidFill>
                    <a:schemeClr val="accent4">
                      <a:lumMod val="10000"/>
                    </a:schemeClr>
                  </a:solidFill>
                  <a:latin typeface="Tahoma" panose="020B0604030504040204" pitchFamily="34" charset="0"/>
                </a:rPr>
                <a:t>09’</a:t>
              </a:r>
              <a:endParaRPr lang="en-US" b="1" dirty="0">
                <a:solidFill>
                  <a:schemeClr val="accent4">
                    <a:lumMod val="10000"/>
                  </a:schemeClr>
                </a:solidFill>
                <a:latin typeface="Tahoma" panose="020B0604030504040204" pitchFamily="34" charset="0"/>
              </a:endParaRPr>
            </a:p>
          </p:txBody>
        </p:sp>
        <p:cxnSp>
          <p:nvCxnSpPr>
            <p:cNvPr id="13" name="Straight Arrow Connector 12"/>
            <p:cNvCxnSpPr/>
            <p:nvPr/>
          </p:nvCxnSpPr>
          <p:spPr>
            <a:xfrm flipV="1">
              <a:off x="7617576" y="4986284"/>
              <a:ext cx="670080" cy="3174"/>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4520"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89D91B5-BBBB-4A82-8F5F-15DFE3B00ED5}" type="slidenum">
              <a:rPr lang="en-US" smtClean="0">
                <a:solidFill>
                  <a:srgbClr val="003366"/>
                </a:solidFill>
                <a:latin typeface="Comic Sans MS" pitchFamily="66" charset="0"/>
              </a:rPr>
              <a:pPr eaLnBrk="1" hangingPunct="1"/>
              <a:t>57</a:t>
            </a:fld>
            <a:endParaRPr lang="en-US" dirty="0" smtClean="0">
              <a:solidFill>
                <a:srgbClr val="003366"/>
              </a:solidFill>
              <a:latin typeface="Comic Sans MS" pitchFamily="66" charset="0"/>
            </a:endParaRPr>
          </a:p>
        </p:txBody>
      </p:sp>
      <p:cxnSp>
        <p:nvCxnSpPr>
          <p:cNvPr id="20" name="Straight Connector 19"/>
          <p:cNvCxnSpPr/>
          <p:nvPr/>
        </p:nvCxnSpPr>
        <p:spPr>
          <a:xfrm>
            <a:off x="6910388" y="2286000"/>
            <a:ext cx="10001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910388" y="4038600"/>
            <a:ext cx="100012"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Picture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23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43713" y="6189663"/>
            <a:ext cx="1538287" cy="369887"/>
          </a:xfrm>
          <a:prstGeom prst="rect">
            <a:avLst/>
          </a:prstGeom>
          <a:noFill/>
        </p:spPr>
        <p:txBody>
          <a:bodyPr>
            <a:spAutoFit/>
          </a:bodyPr>
          <a:lstStyle/>
          <a:p>
            <a:pPr>
              <a:defRPr/>
            </a:pPr>
            <a:r>
              <a:rPr lang="en-US" b="1" dirty="0">
                <a:solidFill>
                  <a:srgbClr val="002060"/>
                </a:solidFill>
                <a:latin typeface="Tahoma" panose="020B0604030504040204" pitchFamily="34" charset="0"/>
              </a:rPr>
              <a:t>10”</a:t>
            </a:r>
          </a:p>
        </p:txBody>
      </p:sp>
      <p:sp>
        <p:nvSpPr>
          <p:cNvPr id="6554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02BBB58F-6C76-426D-96D4-144FB0240BBA}" type="slidenum">
              <a:rPr lang="en-US" smtClean="0">
                <a:solidFill>
                  <a:srgbClr val="003366"/>
                </a:solidFill>
                <a:latin typeface="Comic Sans MS" pitchFamily="66" charset="0"/>
              </a:rPr>
              <a:pPr eaLnBrk="1" hangingPunct="1"/>
              <a:t>58</a:t>
            </a:fld>
            <a:endParaRPr lang="en-US" dirty="0" smtClean="0">
              <a:solidFill>
                <a:srgbClr val="003366"/>
              </a:solidFill>
              <a:latin typeface="Comic Sans MS" pitchFamily="66" charset="0"/>
            </a:endParaRPr>
          </a:p>
        </p:txBody>
      </p:sp>
      <p:sp>
        <p:nvSpPr>
          <p:cNvPr id="5" name="Right Brace 4"/>
          <p:cNvSpPr/>
          <p:nvPr/>
        </p:nvSpPr>
        <p:spPr>
          <a:xfrm>
            <a:off x="6154738" y="6138863"/>
            <a:ext cx="274637" cy="479425"/>
          </a:xfrm>
          <a:prstGeom prst="rightBrac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Tahoma" panose="020B0604030504040204" pitchFamily="34" charset="0"/>
            </a:endParaRPr>
          </a:p>
        </p:txBody>
      </p:sp>
      <p:sp>
        <p:nvSpPr>
          <p:cNvPr id="4" name="TextBox 3"/>
          <p:cNvSpPr txBox="1"/>
          <p:nvPr/>
        </p:nvSpPr>
        <p:spPr>
          <a:xfrm>
            <a:off x="7358063" y="4456113"/>
            <a:ext cx="1539875" cy="830262"/>
          </a:xfrm>
          <a:prstGeom prst="rect">
            <a:avLst/>
          </a:prstGeom>
          <a:ln>
            <a:solidFill>
              <a:schemeClr val="accent4">
                <a:lumMod val="1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chemeClr val="accent4">
                    <a:lumMod val="10000"/>
                  </a:schemeClr>
                </a:solidFill>
                <a:latin typeface="Tahoma" panose="020B0604030504040204" pitchFamily="34" charset="0"/>
              </a:rPr>
              <a:t>60” Seconds</a:t>
            </a:r>
          </a:p>
        </p:txBody>
      </p:sp>
      <p:sp>
        <p:nvSpPr>
          <p:cNvPr id="3" name="Right Brace 2"/>
          <p:cNvSpPr/>
          <p:nvPr/>
        </p:nvSpPr>
        <p:spPr>
          <a:xfrm>
            <a:off x="6372225" y="3279775"/>
            <a:ext cx="827088" cy="2859088"/>
          </a:xfrm>
          <a:prstGeom prst="rightBrace">
            <a:avLst>
              <a:gd name="adj1" fmla="val 8333"/>
              <a:gd name="adj2" fmla="val 51524"/>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Picture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769937" y="4645026"/>
            <a:ext cx="1416641" cy="609601"/>
            <a:chOff x="769258" y="4442898"/>
            <a:chExt cx="1417223" cy="811276"/>
          </a:xfrm>
        </p:grpSpPr>
        <p:sp>
          <p:nvSpPr>
            <p:cNvPr id="5" name="Right Brace 4"/>
            <p:cNvSpPr/>
            <p:nvPr/>
          </p:nvSpPr>
          <p:spPr>
            <a:xfrm rot="16200000">
              <a:off x="1023004" y="4389860"/>
              <a:ext cx="610568" cy="1118059"/>
            </a:xfrm>
            <a:prstGeom prst="rightBrace">
              <a:avLst>
                <a:gd name="adj1" fmla="val 8333"/>
                <a:gd name="adj2" fmla="val 50000"/>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4">
                    <a:lumMod val="10000"/>
                  </a:schemeClr>
                </a:solidFill>
                <a:latin typeface="Tahoma" panose="020B0604030504040204" pitchFamily="34" charset="0"/>
              </a:endParaRPr>
            </a:p>
          </p:txBody>
        </p:sp>
        <p:sp>
          <p:nvSpPr>
            <p:cNvPr id="9" name="Rectangle 8"/>
            <p:cNvSpPr/>
            <p:nvPr/>
          </p:nvSpPr>
          <p:spPr>
            <a:xfrm>
              <a:off x="1501397" y="4442898"/>
              <a:ext cx="685084" cy="614398"/>
            </a:xfrm>
            <a:prstGeom prst="rect">
              <a:avLst/>
            </a:prstGeom>
            <a:ln>
              <a:noFill/>
            </a:ln>
          </p:spPr>
          <p:txBody>
            <a:bodyPr wrap="none">
              <a:spAutoFit/>
            </a:bodyPr>
            <a:lstStyle/>
            <a:p>
              <a:pPr>
                <a:defRPr/>
              </a:pPr>
              <a:r>
                <a:rPr lang="en-US" sz="2400" b="1" dirty="0">
                  <a:solidFill>
                    <a:srgbClr val="002060"/>
                  </a:solidFill>
                  <a:latin typeface="Tahoma" panose="020B0604030504040204" pitchFamily="34" charset="0"/>
                </a:rPr>
                <a:t>??”</a:t>
              </a:r>
            </a:p>
          </p:txBody>
        </p:sp>
      </p:grpSp>
      <p:grpSp>
        <p:nvGrpSpPr>
          <p:cNvPr id="3" name="Group 12"/>
          <p:cNvGrpSpPr>
            <a:grpSpLocks/>
          </p:cNvGrpSpPr>
          <p:nvPr/>
        </p:nvGrpSpPr>
        <p:grpSpPr bwMode="auto">
          <a:xfrm>
            <a:off x="739775" y="3686175"/>
            <a:ext cx="2133600" cy="1292225"/>
            <a:chOff x="740229" y="3686627"/>
            <a:chExt cx="2133600" cy="1291773"/>
          </a:xfrm>
        </p:grpSpPr>
        <p:sp>
          <p:nvSpPr>
            <p:cNvPr id="7" name="TextBox 6"/>
            <p:cNvSpPr txBox="1"/>
            <p:nvPr/>
          </p:nvSpPr>
          <p:spPr>
            <a:xfrm>
              <a:off x="740229" y="3686627"/>
              <a:ext cx="2133600" cy="461801"/>
            </a:xfrm>
            <a:prstGeom prst="rect">
              <a:avLst/>
            </a:prstGeom>
            <a:noFill/>
          </p:spPr>
          <p:txBody>
            <a:bodyPr>
              <a:spAutoFit/>
            </a:bodyPr>
            <a:lstStyle/>
            <a:p>
              <a:pPr>
                <a:defRPr/>
              </a:pPr>
              <a:r>
                <a:rPr lang="en-US" b="1" dirty="0">
                  <a:solidFill>
                    <a:schemeClr val="accent4">
                      <a:lumMod val="10000"/>
                    </a:schemeClr>
                  </a:solidFill>
                  <a:latin typeface="Tahoma" panose="020B0604030504040204" pitchFamily="34" charset="0"/>
                </a:rPr>
                <a:t>76° </a:t>
              </a:r>
              <a:r>
                <a:rPr lang="en-US" sz="2400" b="1" dirty="0">
                  <a:solidFill>
                    <a:schemeClr val="accent4">
                      <a:lumMod val="10000"/>
                    </a:schemeClr>
                  </a:solidFill>
                  <a:latin typeface="Tahoma" panose="020B0604030504040204" pitchFamily="34" charset="0"/>
                </a:rPr>
                <a:t>31’ ??”</a:t>
              </a:r>
              <a:endParaRPr lang="en-US" b="1" dirty="0">
                <a:solidFill>
                  <a:schemeClr val="accent4">
                    <a:lumMod val="10000"/>
                  </a:schemeClr>
                </a:solidFill>
                <a:latin typeface="Tahoma" panose="020B0604030504040204" pitchFamily="34" charset="0"/>
              </a:endParaRPr>
            </a:p>
          </p:txBody>
        </p:sp>
        <p:cxnSp>
          <p:nvCxnSpPr>
            <p:cNvPr id="11" name="Straight Arrow Connector 10"/>
            <p:cNvCxnSpPr/>
            <p:nvPr/>
          </p:nvCxnSpPr>
          <p:spPr>
            <a:xfrm rot="5400000">
              <a:off x="595102" y="4485610"/>
              <a:ext cx="739516" cy="246063"/>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565"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DD8BA30F-16A5-45AA-ADC8-A16E72095B0E}" type="slidenum">
              <a:rPr lang="en-US" smtClean="0">
                <a:solidFill>
                  <a:srgbClr val="003366"/>
                </a:solidFill>
                <a:latin typeface="Comic Sans MS" pitchFamily="66" charset="0"/>
              </a:rPr>
              <a:pPr eaLnBrk="1" hangingPunct="1"/>
              <a:t>59</a:t>
            </a:fld>
            <a:endParaRPr lang="en-US" dirty="0" smtClean="0">
              <a:solidFill>
                <a:srgbClr val="003366"/>
              </a:solidFill>
              <a:latin typeface="Comic Sans MS" pitchFamily="66"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lstStyle/>
          <a:p>
            <a:pPr algn="ctr"/>
            <a:r>
              <a:rPr lang="en-US" dirty="0" smtClean="0"/>
              <a:t>Pre-voyage planning: charts and tools</a:t>
            </a:r>
            <a:endParaRPr lang="en-US" dirty="0"/>
          </a:p>
        </p:txBody>
      </p:sp>
      <p:sp>
        <p:nvSpPr>
          <p:cNvPr id="3" name="Slide Number Placeholder 2"/>
          <p:cNvSpPr>
            <a:spLocks noGrp="1"/>
          </p:cNvSpPr>
          <p:nvPr>
            <p:ph type="sldNum" sz="quarter" idx="12"/>
          </p:nvPr>
        </p:nvSpPr>
        <p:spPr/>
        <p:txBody>
          <a:bodyPr/>
          <a:lstStyle/>
          <a:p>
            <a:pPr>
              <a:defRPr/>
            </a:pPr>
            <a:fld id="{1E3D9B96-7189-4BF2-9A22-C1F88DE99521}" type="slidenum">
              <a:rPr lang="en-US" smtClean="0"/>
              <a:pPr>
                <a:defRPr/>
              </a:pPr>
              <a:t>6</a:t>
            </a:fld>
            <a:endParaRPr lang="en-US" dirty="0"/>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descr="Picture2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84350"/>
            <a:ext cx="9067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Brace 2"/>
          <p:cNvSpPr/>
          <p:nvPr/>
        </p:nvSpPr>
        <p:spPr>
          <a:xfrm rot="5400000">
            <a:off x="4354513" y="3860800"/>
            <a:ext cx="855662" cy="2655888"/>
          </a:xfrm>
          <a:prstGeom prst="rightBrace">
            <a:avLst>
              <a:gd name="adj1" fmla="val 8333"/>
              <a:gd name="adj2" fmla="val 51524"/>
            </a:avLst>
          </a:prstGeom>
          <a:noFill/>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Tahoma" panose="020B0604030504040204" pitchFamily="34" charset="0"/>
            </a:endParaRPr>
          </a:p>
        </p:txBody>
      </p:sp>
      <p:sp>
        <p:nvSpPr>
          <p:cNvPr id="4" name="TextBox 3"/>
          <p:cNvSpPr txBox="1"/>
          <p:nvPr/>
        </p:nvSpPr>
        <p:spPr>
          <a:xfrm>
            <a:off x="4397375" y="5675313"/>
            <a:ext cx="1539875" cy="461962"/>
          </a:xfrm>
          <a:prstGeom prst="rect">
            <a:avLst/>
          </a:prstGeom>
          <a:noFill/>
        </p:spPr>
        <p:txBody>
          <a:bodyPr>
            <a:spAutoFit/>
          </a:bodyPr>
          <a:lstStyle/>
          <a:p>
            <a:pPr>
              <a:defRPr/>
            </a:pPr>
            <a:r>
              <a:rPr lang="en-US" sz="2400" b="1" dirty="0">
                <a:solidFill>
                  <a:schemeClr val="accent4">
                    <a:lumMod val="10000"/>
                  </a:schemeClr>
                </a:solidFill>
                <a:latin typeface="Tahoma" panose="020B0604030504040204" pitchFamily="34" charset="0"/>
              </a:rPr>
              <a:t>60”</a:t>
            </a:r>
          </a:p>
        </p:txBody>
      </p:sp>
      <p:sp>
        <p:nvSpPr>
          <p:cNvPr id="6" name="TextBox 5"/>
          <p:cNvSpPr txBox="1"/>
          <p:nvPr/>
        </p:nvSpPr>
        <p:spPr>
          <a:xfrm>
            <a:off x="6096000" y="5486400"/>
            <a:ext cx="838200" cy="369888"/>
          </a:xfrm>
          <a:prstGeom prst="rect">
            <a:avLst/>
          </a:prstGeom>
          <a:noFill/>
        </p:spPr>
        <p:txBody>
          <a:bodyPr>
            <a:spAutoFit/>
          </a:bodyPr>
          <a:lstStyle/>
          <a:p>
            <a:pPr>
              <a:defRPr/>
            </a:pPr>
            <a:r>
              <a:rPr lang="en-US" b="1" dirty="0">
                <a:solidFill>
                  <a:schemeClr val="accent4">
                    <a:lumMod val="10000"/>
                  </a:schemeClr>
                </a:solidFill>
                <a:latin typeface="Tahoma" panose="020B0604030504040204" pitchFamily="34" charset="0"/>
              </a:rPr>
              <a:t>10” </a:t>
            </a:r>
          </a:p>
        </p:txBody>
      </p:sp>
      <p:grpSp>
        <p:nvGrpSpPr>
          <p:cNvPr id="2" name="Group 11"/>
          <p:cNvGrpSpPr>
            <a:grpSpLocks/>
          </p:cNvGrpSpPr>
          <p:nvPr/>
        </p:nvGrpSpPr>
        <p:grpSpPr bwMode="auto">
          <a:xfrm>
            <a:off x="4572002" y="3276600"/>
            <a:ext cx="1498600" cy="990596"/>
            <a:chOff x="388066" y="3935858"/>
            <a:chExt cx="1499366" cy="1318312"/>
          </a:xfrm>
          <a:solidFill>
            <a:schemeClr val="bg1">
              <a:lumMod val="95000"/>
            </a:schemeClr>
          </a:solidFill>
        </p:grpSpPr>
        <p:sp>
          <p:nvSpPr>
            <p:cNvPr id="8" name="Right Brace 7"/>
            <p:cNvSpPr/>
            <p:nvPr/>
          </p:nvSpPr>
          <p:spPr>
            <a:xfrm rot="16200000">
              <a:off x="832467" y="4199205"/>
              <a:ext cx="610564" cy="1499366"/>
            </a:xfrm>
            <a:prstGeom prst="rightBrace">
              <a:avLst>
                <a:gd name="adj1" fmla="val 0"/>
                <a:gd name="adj2" fmla="val 50000"/>
              </a:avLst>
            </a:prstGeom>
            <a:noFill/>
            <a:ln w="254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4">
                    <a:lumMod val="10000"/>
                  </a:schemeClr>
                </a:solidFill>
                <a:latin typeface="Tahoma" panose="020B0604030504040204" pitchFamily="34" charset="0"/>
              </a:endParaRPr>
            </a:p>
          </p:txBody>
        </p:sp>
        <p:sp>
          <p:nvSpPr>
            <p:cNvPr id="9" name="Rectangle 8"/>
            <p:cNvSpPr/>
            <p:nvPr/>
          </p:nvSpPr>
          <p:spPr>
            <a:xfrm>
              <a:off x="845498" y="3935858"/>
              <a:ext cx="726852" cy="614396"/>
            </a:xfrm>
            <a:prstGeom prst="rect">
              <a:avLst/>
            </a:prstGeom>
            <a:noFill/>
            <a:ln>
              <a:noFill/>
            </a:ln>
          </p:spPr>
          <p:txBody>
            <a:bodyPr wrap="none">
              <a:spAutoFit/>
            </a:bodyPr>
            <a:lstStyle/>
            <a:p>
              <a:pPr>
                <a:defRPr/>
              </a:pPr>
              <a:r>
                <a:rPr lang="en-US" sz="2400" b="1" dirty="0">
                  <a:solidFill>
                    <a:schemeClr val="accent4">
                      <a:lumMod val="10000"/>
                    </a:schemeClr>
                  </a:solidFill>
                  <a:latin typeface="Tahoma" panose="020B0604030504040204" pitchFamily="34" charset="0"/>
                </a:rPr>
                <a:t>35</a:t>
              </a:r>
              <a:r>
                <a:rPr lang="en-US" sz="2400" b="1" dirty="0">
                  <a:latin typeface="Tahoma" panose="020B0604030504040204" pitchFamily="34" charset="0"/>
                </a:rPr>
                <a:t>”</a:t>
              </a:r>
            </a:p>
          </p:txBody>
        </p:sp>
      </p:grpSp>
      <p:sp>
        <p:nvSpPr>
          <p:cNvPr id="16" name="Right Brace 15"/>
          <p:cNvSpPr/>
          <p:nvPr/>
        </p:nvSpPr>
        <p:spPr>
          <a:xfrm rot="5400000">
            <a:off x="6045201" y="4835525"/>
            <a:ext cx="609600" cy="479425"/>
          </a:xfrm>
          <a:prstGeom prst="rightBrace">
            <a:avLst/>
          </a:prstGeom>
          <a:noFill/>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Tahoma" panose="020B0604030504040204" pitchFamily="34" charset="0"/>
            </a:endParaRPr>
          </a:p>
        </p:txBody>
      </p:sp>
      <p:sp>
        <p:nvSpPr>
          <p:cNvPr id="67592"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B16A3039-16E7-4470-84C5-2937F0D0C857}" type="slidenum">
              <a:rPr lang="en-US" smtClean="0">
                <a:solidFill>
                  <a:srgbClr val="003366"/>
                </a:solidFill>
                <a:latin typeface="Comic Sans MS" pitchFamily="66" charset="0"/>
              </a:rPr>
              <a:pPr eaLnBrk="1" hangingPunct="1"/>
              <a:t>60</a:t>
            </a:fld>
            <a:endParaRPr lang="en-US" dirty="0" smtClean="0">
              <a:solidFill>
                <a:srgbClr val="003366"/>
              </a:solidFill>
              <a:latin typeface="Comic Sans MS" pitchFamily="66" charset="0"/>
            </a:endParaRP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descr="Picture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1" name="Group 11"/>
          <p:cNvGrpSpPr>
            <a:grpSpLocks/>
          </p:cNvGrpSpPr>
          <p:nvPr/>
        </p:nvGrpSpPr>
        <p:grpSpPr bwMode="auto">
          <a:xfrm>
            <a:off x="769938" y="4645026"/>
            <a:ext cx="1458319" cy="609601"/>
            <a:chOff x="769259" y="4442899"/>
            <a:chExt cx="1459643" cy="811274"/>
          </a:xfrm>
        </p:grpSpPr>
        <p:sp>
          <p:nvSpPr>
            <p:cNvPr id="9" name="Rectangle 8"/>
            <p:cNvSpPr/>
            <p:nvPr/>
          </p:nvSpPr>
          <p:spPr>
            <a:xfrm>
              <a:off x="1501761" y="4442899"/>
              <a:ext cx="727141" cy="614397"/>
            </a:xfrm>
            <a:prstGeom prst="rect">
              <a:avLst/>
            </a:prstGeom>
            <a:ln>
              <a:noFill/>
            </a:ln>
          </p:spPr>
          <p:txBody>
            <a:bodyPr wrap="none">
              <a:spAutoFit/>
            </a:bodyPr>
            <a:lstStyle/>
            <a:p>
              <a:pPr>
                <a:defRPr/>
              </a:pPr>
              <a:r>
                <a:rPr lang="en-US" sz="2400" b="1" dirty="0">
                  <a:solidFill>
                    <a:schemeClr val="accent4">
                      <a:lumMod val="10000"/>
                    </a:schemeClr>
                  </a:solidFill>
                  <a:latin typeface="Tahoma" panose="020B0604030504040204" pitchFamily="34" charset="0"/>
                </a:rPr>
                <a:t>35”</a:t>
              </a:r>
            </a:p>
          </p:txBody>
        </p:sp>
        <p:sp>
          <p:nvSpPr>
            <p:cNvPr id="5" name="Right Brace 4"/>
            <p:cNvSpPr/>
            <p:nvPr/>
          </p:nvSpPr>
          <p:spPr>
            <a:xfrm rot="16200000">
              <a:off x="1023283" y="4389582"/>
              <a:ext cx="610567" cy="1118615"/>
            </a:xfrm>
            <a:prstGeom prst="rightBrace">
              <a:avLst>
                <a:gd name="adj1" fmla="val 8333"/>
                <a:gd name="adj2" fmla="val 50000"/>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Tahoma" panose="020B0604030504040204" pitchFamily="34" charset="0"/>
              </a:endParaRPr>
            </a:p>
          </p:txBody>
        </p:sp>
      </p:grpSp>
      <p:grpSp>
        <p:nvGrpSpPr>
          <p:cNvPr id="68612" name="Group 12"/>
          <p:cNvGrpSpPr>
            <a:grpSpLocks/>
          </p:cNvGrpSpPr>
          <p:nvPr/>
        </p:nvGrpSpPr>
        <p:grpSpPr bwMode="auto">
          <a:xfrm>
            <a:off x="739775" y="3686175"/>
            <a:ext cx="2133600" cy="1292225"/>
            <a:chOff x="740229" y="3686627"/>
            <a:chExt cx="2133600" cy="1291773"/>
          </a:xfrm>
        </p:grpSpPr>
        <p:sp>
          <p:nvSpPr>
            <p:cNvPr id="7" name="TextBox 6"/>
            <p:cNvSpPr txBox="1"/>
            <p:nvPr/>
          </p:nvSpPr>
          <p:spPr>
            <a:xfrm>
              <a:off x="740229" y="3686627"/>
              <a:ext cx="2133600" cy="461801"/>
            </a:xfrm>
            <a:prstGeom prst="rect">
              <a:avLst/>
            </a:prstGeom>
            <a:noFill/>
          </p:spPr>
          <p:txBody>
            <a:bodyPr>
              <a:spAutoFit/>
            </a:bodyPr>
            <a:lstStyle/>
            <a:p>
              <a:pPr>
                <a:defRPr/>
              </a:pPr>
              <a:r>
                <a:rPr lang="en-US" b="1" dirty="0">
                  <a:solidFill>
                    <a:schemeClr val="accent4">
                      <a:lumMod val="10000"/>
                    </a:schemeClr>
                  </a:solidFill>
                  <a:latin typeface="Tahoma" panose="020B0604030504040204" pitchFamily="34" charset="0"/>
                </a:rPr>
                <a:t>76° </a:t>
              </a:r>
              <a:r>
                <a:rPr lang="en-US" sz="2400" b="1" dirty="0">
                  <a:solidFill>
                    <a:schemeClr val="accent4">
                      <a:lumMod val="10000"/>
                    </a:schemeClr>
                  </a:solidFill>
                  <a:latin typeface="Tahoma" panose="020B0604030504040204" pitchFamily="34" charset="0"/>
                </a:rPr>
                <a:t>31’ 35”</a:t>
              </a:r>
              <a:endParaRPr lang="en-US" b="1" dirty="0">
                <a:solidFill>
                  <a:schemeClr val="accent4">
                    <a:lumMod val="10000"/>
                  </a:schemeClr>
                </a:solidFill>
                <a:latin typeface="Tahoma" panose="020B0604030504040204" pitchFamily="34" charset="0"/>
              </a:endParaRPr>
            </a:p>
          </p:txBody>
        </p:sp>
        <p:cxnSp>
          <p:nvCxnSpPr>
            <p:cNvPr id="11" name="Straight Arrow Connector 10"/>
            <p:cNvCxnSpPr/>
            <p:nvPr/>
          </p:nvCxnSpPr>
          <p:spPr>
            <a:xfrm rot="5400000">
              <a:off x="595102" y="4485610"/>
              <a:ext cx="739516" cy="246063"/>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8613"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B2656EE3-BCAD-4158-BDC4-27F62F32E342}" type="slidenum">
              <a:rPr lang="en-US" smtClean="0">
                <a:solidFill>
                  <a:srgbClr val="003366"/>
                </a:solidFill>
                <a:latin typeface="Comic Sans MS" pitchFamily="66" charset="0"/>
              </a:rPr>
              <a:pPr eaLnBrk="1" hangingPunct="1"/>
              <a:t>61</a:t>
            </a:fld>
            <a:endParaRPr lang="en-US" dirty="0" smtClean="0">
              <a:solidFill>
                <a:srgbClr val="003366"/>
              </a:solidFill>
              <a:latin typeface="Comic Sans MS" pitchFamily="66" charset="0"/>
            </a:endParaRP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dirty="0" smtClean="0">
                <a:cs typeface="Tahoma" panose="020B0604030504040204" pitchFamily="34" charset="0"/>
              </a:rPr>
              <a:t/>
            </a:r>
            <a:br>
              <a:rPr lang="en-US" dirty="0" smtClean="0">
                <a:cs typeface="Tahoma" panose="020B0604030504040204" pitchFamily="34" charset="0"/>
              </a:rPr>
            </a:br>
            <a:r>
              <a:rPr lang="en-US" dirty="0" smtClean="0">
                <a:cs typeface="Tahoma" panose="020B0604030504040204" pitchFamily="34" charset="0"/>
              </a:rPr>
              <a:t>Lat. &amp; Long. Formats</a:t>
            </a:r>
            <a:br>
              <a:rPr lang="en-US" dirty="0" smtClean="0">
                <a:cs typeface="Tahoma" panose="020B0604030504040204" pitchFamily="34" charset="0"/>
              </a:rPr>
            </a:br>
            <a:endParaRPr lang="en-US" dirty="0" smtClean="0">
              <a:cs typeface="Tahoma" panose="020B0604030504040204" pitchFamily="34" charset="0"/>
            </a:endParaRPr>
          </a:p>
        </p:txBody>
      </p:sp>
      <p:sp>
        <p:nvSpPr>
          <p:cNvPr id="219139" name="Rectangle 3"/>
          <p:cNvSpPr>
            <a:spLocks noGrp="1" noChangeArrowheads="1"/>
          </p:cNvSpPr>
          <p:nvPr>
            <p:ph idx="1"/>
          </p:nvPr>
        </p:nvSpPr>
        <p:spPr>
          <a:xfrm>
            <a:off x="1022350" y="1941513"/>
            <a:ext cx="7391400" cy="5526087"/>
          </a:xfrm>
        </p:spPr>
        <p:txBody>
          <a:bodyPr/>
          <a:lstStyle/>
          <a:p>
            <a:pPr eaLnBrk="1" hangingPunct="1">
              <a:lnSpc>
                <a:spcPct val="80000"/>
              </a:lnSpc>
              <a:defRPr/>
            </a:pPr>
            <a:r>
              <a:rPr lang="en-US" sz="2400" dirty="0" smtClean="0"/>
              <a:t>37° 30.25’</a:t>
            </a:r>
          </a:p>
          <a:p>
            <a:pPr lvl="1" eaLnBrk="1" hangingPunct="1">
              <a:lnSpc>
                <a:spcPct val="80000"/>
              </a:lnSpc>
              <a:defRPr/>
            </a:pPr>
            <a:r>
              <a:rPr lang="en-US" sz="2000" dirty="0" smtClean="0"/>
              <a:t>Degrees / Minutes &amp; 10</a:t>
            </a:r>
            <a:r>
              <a:rPr lang="en-US" sz="2000" baseline="30000" dirty="0" smtClean="0"/>
              <a:t>th</a:t>
            </a:r>
            <a:r>
              <a:rPr lang="en-US" sz="2000" dirty="0" smtClean="0"/>
              <a:t> of Minutes</a:t>
            </a:r>
            <a:endParaRPr lang="en-US" sz="2400" dirty="0" smtClean="0"/>
          </a:p>
          <a:p>
            <a:pPr eaLnBrk="1" hangingPunct="1">
              <a:lnSpc>
                <a:spcPct val="80000"/>
              </a:lnSpc>
              <a:defRPr/>
            </a:pPr>
            <a:r>
              <a:rPr lang="en-US" sz="2400" dirty="0" smtClean="0"/>
              <a:t>37° 30’ 15”</a:t>
            </a:r>
          </a:p>
          <a:p>
            <a:pPr lvl="1" eaLnBrk="1" hangingPunct="1">
              <a:lnSpc>
                <a:spcPct val="80000"/>
              </a:lnSpc>
              <a:defRPr/>
            </a:pPr>
            <a:r>
              <a:rPr lang="en-US" sz="2000" dirty="0" smtClean="0"/>
              <a:t>Degrees / Minutes / Seconds</a:t>
            </a:r>
            <a:endParaRPr lang="en-US" sz="2400" dirty="0" smtClean="0"/>
          </a:p>
          <a:p>
            <a:pPr eaLnBrk="1" hangingPunct="1">
              <a:lnSpc>
                <a:spcPct val="80000"/>
              </a:lnSpc>
              <a:buFontTx/>
              <a:buNone/>
              <a:defRPr/>
            </a:pPr>
            <a:r>
              <a:rPr lang="en-US" sz="2400" dirty="0" smtClean="0"/>
              <a:t>Convert Seconds to 10</a:t>
            </a:r>
            <a:r>
              <a:rPr lang="en-US" sz="2400" baseline="30000" dirty="0" smtClean="0"/>
              <a:t>th</a:t>
            </a:r>
            <a:r>
              <a:rPr lang="en-US" sz="2400" dirty="0" smtClean="0"/>
              <a:t> of Minutes: Divide by 60</a:t>
            </a:r>
          </a:p>
          <a:p>
            <a:pPr eaLnBrk="1" hangingPunct="1">
              <a:lnSpc>
                <a:spcPct val="80000"/>
              </a:lnSpc>
              <a:buFontTx/>
              <a:buNone/>
              <a:defRPr/>
            </a:pPr>
            <a:r>
              <a:rPr lang="en-US" sz="2400" dirty="0" smtClean="0"/>
              <a:t>15 seconds = 15 ÷ 60 = .25</a:t>
            </a:r>
          </a:p>
          <a:p>
            <a:pPr eaLnBrk="1" hangingPunct="1">
              <a:lnSpc>
                <a:spcPct val="80000"/>
              </a:lnSpc>
              <a:buFontTx/>
              <a:buNone/>
              <a:defRPr/>
            </a:pPr>
            <a:r>
              <a:rPr lang="en-US" sz="2400" dirty="0" smtClean="0"/>
              <a:t>30 seconds = 30 ÷ 60 = .50</a:t>
            </a:r>
          </a:p>
          <a:p>
            <a:pPr eaLnBrk="1" hangingPunct="1">
              <a:lnSpc>
                <a:spcPct val="80000"/>
              </a:lnSpc>
              <a:buFontTx/>
              <a:buNone/>
              <a:defRPr/>
            </a:pPr>
            <a:r>
              <a:rPr lang="en-US" sz="2400" dirty="0" smtClean="0"/>
              <a:t>45 seconds = 45 ÷ 60 = .75 </a:t>
            </a:r>
          </a:p>
          <a:p>
            <a:pPr eaLnBrk="1" hangingPunct="1">
              <a:lnSpc>
                <a:spcPct val="80000"/>
              </a:lnSpc>
              <a:buFontTx/>
              <a:buNone/>
              <a:defRPr/>
            </a:pPr>
            <a:r>
              <a:rPr lang="en-US" sz="2400" dirty="0" smtClean="0"/>
              <a:t>Convert 10</a:t>
            </a:r>
            <a:r>
              <a:rPr lang="en-US" sz="2400" baseline="30000" dirty="0" smtClean="0"/>
              <a:t>th</a:t>
            </a:r>
            <a:r>
              <a:rPr lang="en-US" sz="2400" dirty="0" smtClean="0"/>
              <a:t> of  Minutes to Seconds:  Multiply by 60</a:t>
            </a:r>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r>
              <a:rPr lang="en-US" sz="2400" dirty="0" smtClean="0"/>
              <a:t>	</a:t>
            </a: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C5D4812-E3A6-424F-BEBB-195CED4AD878}" type="slidenum">
              <a:rPr lang="en-US" smtClean="0">
                <a:solidFill>
                  <a:srgbClr val="003366"/>
                </a:solidFill>
                <a:latin typeface="Comic Sans MS" pitchFamily="66" charset="0"/>
              </a:rPr>
              <a:pPr eaLnBrk="1" hangingPunct="1"/>
              <a:t>62</a:t>
            </a:fld>
            <a:endParaRPr lang="en-US" dirty="0" smtClean="0">
              <a:solidFill>
                <a:srgbClr val="003366"/>
              </a:solidFill>
              <a:latin typeface="Comic Sans MS"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91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13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913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91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838200" y="2590800"/>
            <a:ext cx="7772400" cy="1362075"/>
          </a:xfrm>
        </p:spPr>
        <p:txBody>
          <a:bodyPr/>
          <a:lstStyle/>
          <a:p>
            <a:pPr algn="ctr" eaLnBrk="1" hangingPunct="1"/>
            <a:r>
              <a:rPr lang="en-US" dirty="0" smtClean="0">
                <a:cs typeface="Times New Roman" pitchFamily="18" charset="0"/>
              </a:rPr>
              <a:t>End additional slides</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dirty="0">
                <a:cs typeface="Tahoma" panose="020B0604030504040204" pitchFamily="34" charset="0"/>
              </a:rPr>
              <a:t>Chart Elements</a:t>
            </a:r>
          </a:p>
        </p:txBody>
      </p:sp>
      <p:sp>
        <p:nvSpPr>
          <p:cNvPr id="9219" name="TextBox 5"/>
          <p:cNvSpPr txBox="1">
            <a:spLocks noChangeArrowheads="1"/>
          </p:cNvSpPr>
          <p:nvPr/>
        </p:nvSpPr>
        <p:spPr bwMode="auto">
          <a:xfrm>
            <a:off x="1066800" y="1841500"/>
            <a:ext cx="7239000" cy="5016500"/>
          </a:xfrm>
          <a:prstGeom prst="rect">
            <a:avLst/>
          </a:prstGeom>
          <a:noFill/>
          <a:ln w="9525">
            <a:noFill/>
            <a:miter lim="800000"/>
            <a:headEnd/>
            <a:tailEnd/>
          </a:ln>
        </p:spPr>
        <p:txBody>
          <a:bodyPr>
            <a:spAutoFit/>
          </a:bodyPr>
          <a:lstStyle/>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Title Block</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Projection</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Scale  </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Latitude, Longitude &amp; Distance</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Horizontal Datum  </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Depth Soundings &amp; Contour Lines</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Compass Rose</a:t>
            </a:r>
          </a:p>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Symbols</a:t>
            </a: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pPr>
              <a:defRPr/>
            </a:pPr>
            <a:fld id="{3E558D07-E699-471E-8926-A94D59D9BC15}" type="slidenum">
              <a:rPr lang="en-US" smtClean="0"/>
              <a:pPr>
                <a:defRPr/>
              </a:pPr>
              <a:t>7</a:t>
            </a:fld>
            <a:endParaRPr lang="en-US"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pPr algn="ctr"/>
            <a:r>
              <a:rPr lang="en-US" dirty="0" smtClean="0">
                <a:cs typeface="Tahoma" panose="020B0604030504040204" pitchFamily="34" charset="0"/>
              </a:rPr>
              <a:t>Title Block</a:t>
            </a:r>
          </a:p>
        </p:txBody>
      </p:sp>
      <p:pic>
        <p:nvPicPr>
          <p:cNvPr id="13316" name="Picture 5" descr="Picture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858000" cy="510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F307174-280D-42B0-B141-C2C551DF0298}" type="slidenum">
              <a:rPr lang="en-US" smtClean="0"/>
              <a:pPr>
                <a:defRPr/>
              </a:pPr>
              <a:t>8</a:t>
            </a:fld>
            <a:endParaRPr lang="en-US"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dirty="0">
                <a:cs typeface="Tahoma" panose="020B0604030504040204" pitchFamily="34" charset="0"/>
              </a:rPr>
              <a:t>Projections</a:t>
            </a:r>
          </a:p>
        </p:txBody>
      </p:sp>
      <p:sp>
        <p:nvSpPr>
          <p:cNvPr id="11268" name="TextBox 5"/>
          <p:cNvSpPr txBox="1">
            <a:spLocks noChangeArrowheads="1"/>
          </p:cNvSpPr>
          <p:nvPr/>
        </p:nvSpPr>
        <p:spPr bwMode="auto">
          <a:xfrm>
            <a:off x="1371600" y="1600200"/>
            <a:ext cx="7239000" cy="1077913"/>
          </a:xfrm>
          <a:prstGeom prst="rect">
            <a:avLst/>
          </a:prstGeom>
          <a:noFill/>
          <a:ln w="9525">
            <a:noFill/>
            <a:miter lim="800000"/>
            <a:headEnd/>
            <a:tailEnd/>
          </a:ln>
        </p:spPr>
        <p:txBody>
          <a:bodyPr>
            <a:spAutoFit/>
          </a:bodyPr>
          <a:lstStyle/>
          <a:p>
            <a:pPr>
              <a:buFont typeface="Arial" charset="0"/>
              <a:buChar char="•"/>
              <a:defRPr/>
            </a:pPr>
            <a:r>
              <a:rPr lang="en-US" sz="3200" dirty="0">
                <a:solidFill>
                  <a:schemeClr val="accent4">
                    <a:lumMod val="10000"/>
                  </a:schemeClr>
                </a:solidFill>
                <a:latin typeface="Tahoma" panose="020B0604030504040204" pitchFamily="34" charset="0"/>
                <a:cs typeface="Tahoma" panose="020B0604030504040204" pitchFamily="34" charset="0"/>
              </a:rPr>
              <a:t>  Mercator Projection  </a:t>
            </a:r>
          </a:p>
          <a:p>
            <a:pPr>
              <a:defRPr/>
            </a:pPr>
            <a:endParaRPr lang="en-US" sz="3200" dirty="0">
              <a:solidFill>
                <a:schemeClr val="accent4">
                  <a:lumMod val="10000"/>
                </a:schemeClr>
              </a:solidFill>
              <a:latin typeface="Tahoma" panose="020B0604030504040204" pitchFamily="34" charset="0"/>
              <a:cs typeface="Tahoma" panose="020B0604030504040204" pitchFamily="34" charset="0"/>
            </a:endParaRPr>
          </a:p>
        </p:txBody>
      </p:sp>
      <p:grpSp>
        <p:nvGrpSpPr>
          <p:cNvPr id="3" name="Group 8"/>
          <p:cNvGrpSpPr>
            <a:grpSpLocks/>
          </p:cNvGrpSpPr>
          <p:nvPr/>
        </p:nvGrpSpPr>
        <p:grpSpPr bwMode="auto">
          <a:xfrm>
            <a:off x="1479550" y="2514600"/>
            <a:ext cx="6369050" cy="4038600"/>
            <a:chOff x="1066800" y="1593850"/>
            <a:chExt cx="7588250" cy="5172075"/>
          </a:xfrm>
        </p:grpSpPr>
        <p:pic>
          <p:nvPicPr>
            <p:cNvPr id="14343" name="Picture 7" descr="Fig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93850"/>
              <a:ext cx="75882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81200" y="6019705"/>
              <a:ext cx="1295400" cy="381152"/>
            </a:xfrm>
            <a:prstGeom prst="rect">
              <a:avLst/>
            </a:prstGeom>
            <a:noFill/>
          </p:spPr>
          <p:txBody>
            <a:bodyPr>
              <a:spAutoFit/>
            </a:bodyPr>
            <a:lstStyle/>
            <a:p>
              <a:pPr>
                <a:defRPr/>
              </a:pPr>
              <a:r>
                <a:rPr lang="en-US" dirty="0">
                  <a:solidFill>
                    <a:srgbClr val="FFFF00"/>
                  </a:solidFill>
                  <a:latin typeface="Tahoma" panose="020B0604030504040204" pitchFamily="34" charset="0"/>
                </a:rPr>
                <a:t>Fig 4-3</a:t>
              </a:r>
            </a:p>
          </p:txBody>
        </p:sp>
      </p:grpSp>
      <p:sp>
        <p:nvSpPr>
          <p:cNvPr id="4" name="Slide Number Placeholder 3"/>
          <p:cNvSpPr>
            <a:spLocks noGrp="1"/>
          </p:cNvSpPr>
          <p:nvPr>
            <p:ph type="sldNum" sz="quarter" idx="12"/>
          </p:nvPr>
        </p:nvSpPr>
        <p:spPr/>
        <p:txBody>
          <a:bodyPr/>
          <a:lstStyle/>
          <a:p>
            <a:pPr>
              <a:defRPr/>
            </a:pPr>
            <a:fld id="{8F307174-280D-42B0-B141-C2C551DF0298}" type="slidenum">
              <a:rPr lang="en-US" smtClean="0"/>
              <a:pPr>
                <a:defRPr/>
              </a:pPr>
              <a:t>9</a:t>
            </a:fld>
            <a:endParaRPr lang="en-US"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ExplorerTools_am_17 print PowerPlugs Templates for PowerPoint">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CC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Template>
  <TotalTime>6034</TotalTime>
  <Words>2658</Words>
  <Application>Microsoft Office PowerPoint</Application>
  <PresentationFormat>On-screen Show (4:3)</PresentationFormat>
  <Paragraphs>437</Paragraphs>
  <Slides>63</Slides>
  <Notes>52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ExplorerTools_am_17 print PowerPlugs Templates for PowerPoint</vt:lpstr>
      <vt:lpstr>Weekend Navigator Session 1: The basics</vt:lpstr>
      <vt:lpstr>WN Introduction</vt:lpstr>
      <vt:lpstr>Let’s Avoid this Situation</vt:lpstr>
      <vt:lpstr>What’s a Chart?</vt:lpstr>
      <vt:lpstr>The Three Steps</vt:lpstr>
      <vt:lpstr>Pre-voyage planning: charts and tools</vt:lpstr>
      <vt:lpstr>Chart Elements</vt:lpstr>
      <vt:lpstr>Title Block</vt:lpstr>
      <vt:lpstr>Projections</vt:lpstr>
      <vt:lpstr>Projections</vt:lpstr>
      <vt:lpstr>Chart scale</vt:lpstr>
      <vt:lpstr>Scale 1:10,000</vt:lpstr>
      <vt:lpstr>Scale 1:20,000</vt:lpstr>
      <vt:lpstr>Scale 1:40,000</vt:lpstr>
      <vt:lpstr>Scale 1:80,000</vt:lpstr>
      <vt:lpstr>  Scale 1:200,000</vt:lpstr>
      <vt:lpstr>Latitude &amp; Longitude</vt:lpstr>
      <vt:lpstr>Class Exercise  Lat. &amp; Long.</vt:lpstr>
      <vt:lpstr>Measuring Lat. &amp; Long.</vt:lpstr>
      <vt:lpstr>Class Exercise Lat. &amp; Long.</vt:lpstr>
      <vt:lpstr>Class Exercise Measure Distance</vt:lpstr>
      <vt:lpstr>Horizontal Datum</vt:lpstr>
      <vt:lpstr>Soundings </vt:lpstr>
      <vt:lpstr>Class Exercise Soundings </vt:lpstr>
      <vt:lpstr>The Compass Rose</vt:lpstr>
      <vt:lpstr>PowerPoint Presentation</vt:lpstr>
      <vt:lpstr>Variation is Local</vt:lpstr>
      <vt:lpstr>PowerPoint Presentation</vt:lpstr>
      <vt:lpstr>Compass Deviation</vt:lpstr>
      <vt:lpstr>Compass Deviation</vt:lpstr>
      <vt:lpstr>Correcting for Variation  and Deviation</vt:lpstr>
      <vt:lpstr>PowerPoint Presentation</vt:lpstr>
      <vt:lpstr>PowerPoint Presentation</vt:lpstr>
      <vt:lpstr>PowerPoint Presentation</vt:lpstr>
      <vt:lpstr>PowerPoint Presentation</vt:lpstr>
      <vt:lpstr>Chart Symbols</vt:lpstr>
      <vt:lpstr>PowerPoint Presentation</vt:lpstr>
      <vt:lpstr>Class Exercise: ATONs</vt:lpstr>
      <vt:lpstr>Navigator’s Tools</vt:lpstr>
      <vt:lpstr> Dividers</vt:lpstr>
      <vt:lpstr>Parallel Rules</vt:lpstr>
      <vt:lpstr>PowerPoint Presentation</vt:lpstr>
      <vt:lpstr>Protractor Plotting Tool</vt:lpstr>
      <vt:lpstr>Using the Protractor  Plotter</vt:lpstr>
      <vt:lpstr>PowerPoint Presentation</vt:lpstr>
      <vt:lpstr>Meet your GPS</vt:lpstr>
      <vt:lpstr>Plotting a Course</vt:lpstr>
      <vt:lpstr>Plotting a Course</vt:lpstr>
      <vt:lpstr>Class Exercise Chart Work</vt:lpstr>
      <vt:lpstr>Session 1 Homework   Cruise Exercise #1 Read Chapters 1-5 &amp; 10  </vt:lpstr>
      <vt:lpstr>PowerPoint Presentation</vt:lpstr>
      <vt:lpstr>Additional slides</vt:lpstr>
      <vt:lpstr>Relative Positions of Poles</vt:lpstr>
      <vt:lpstr>PowerPoint Presentation</vt:lpstr>
      <vt:lpstr>The Weekend Navigator</vt:lpstr>
      <vt:lpstr>PowerPoint Presentation</vt:lpstr>
      <vt:lpstr>PowerPoint Presentation</vt:lpstr>
      <vt:lpstr>PowerPoint Presentation</vt:lpstr>
      <vt:lpstr>PowerPoint Presentation</vt:lpstr>
      <vt:lpstr>PowerPoint Presentation</vt:lpstr>
      <vt:lpstr>PowerPoint Presentation</vt:lpstr>
      <vt:lpstr> Lat. &amp; Long. Formats </vt:lpstr>
      <vt:lpstr>End additional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Paul DeVita</cp:lastModifiedBy>
  <cp:revision>471</cp:revision>
  <dcterms:created xsi:type="dcterms:W3CDTF">2006-01-02T14:25:47Z</dcterms:created>
  <dcterms:modified xsi:type="dcterms:W3CDTF">2015-01-05T22:31:24Z</dcterms:modified>
</cp:coreProperties>
</file>